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6"/>
  </p:notesMasterIdLst>
  <p:sldIdLst>
    <p:sldId id="256" r:id="rId2"/>
    <p:sldId id="296" r:id="rId3"/>
    <p:sldId id="297" r:id="rId4"/>
    <p:sldId id="298" r:id="rId5"/>
    <p:sldId id="299" r:id="rId6"/>
    <p:sldId id="326" r:id="rId7"/>
    <p:sldId id="327" r:id="rId8"/>
    <p:sldId id="328" r:id="rId9"/>
    <p:sldId id="329" r:id="rId10"/>
    <p:sldId id="330" r:id="rId11"/>
    <p:sldId id="300" r:id="rId12"/>
    <p:sldId id="331" r:id="rId13"/>
    <p:sldId id="303" r:id="rId14"/>
    <p:sldId id="304" r:id="rId15"/>
    <p:sldId id="332" r:id="rId16"/>
    <p:sldId id="307" r:id="rId17"/>
    <p:sldId id="308" r:id="rId18"/>
    <p:sldId id="333" r:id="rId19"/>
    <p:sldId id="311" r:id="rId20"/>
    <p:sldId id="334" r:id="rId21"/>
    <p:sldId id="315" r:id="rId22"/>
    <p:sldId id="316" r:id="rId23"/>
    <p:sldId id="317" r:id="rId24"/>
    <p:sldId id="335" r:id="rId25"/>
    <p:sldId id="336" r:id="rId26"/>
    <p:sldId id="357" r:id="rId27"/>
    <p:sldId id="358" r:id="rId28"/>
    <p:sldId id="359" r:id="rId29"/>
    <p:sldId id="360" r:id="rId30"/>
    <p:sldId id="361" r:id="rId31"/>
    <p:sldId id="337" r:id="rId32"/>
    <p:sldId id="319" r:id="rId33"/>
    <p:sldId id="320" r:id="rId34"/>
    <p:sldId id="321" r:id="rId35"/>
    <p:sldId id="338" r:id="rId36"/>
    <p:sldId id="323" r:id="rId37"/>
    <p:sldId id="362" r:id="rId38"/>
    <p:sldId id="325" r:id="rId39"/>
    <p:sldId id="339" r:id="rId40"/>
    <p:sldId id="340" r:id="rId41"/>
    <p:sldId id="341" r:id="rId42"/>
    <p:sldId id="342" r:id="rId43"/>
    <p:sldId id="343" r:id="rId44"/>
    <p:sldId id="363" r:id="rId45"/>
    <p:sldId id="344" r:id="rId46"/>
    <p:sldId id="345" r:id="rId47"/>
    <p:sldId id="346" r:id="rId48"/>
    <p:sldId id="348" r:id="rId49"/>
    <p:sldId id="349" r:id="rId50"/>
    <p:sldId id="350" r:id="rId51"/>
    <p:sldId id="351" r:id="rId52"/>
    <p:sldId id="347" r:id="rId53"/>
    <p:sldId id="352" r:id="rId54"/>
    <p:sldId id="353" r:id="rId55"/>
    <p:sldId id="354" r:id="rId56"/>
    <p:sldId id="355" r:id="rId57"/>
    <p:sldId id="356" r:id="rId58"/>
    <p:sldId id="257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  <p:sldId id="289" r:id="rId89"/>
    <p:sldId id="290" r:id="rId90"/>
    <p:sldId id="291" r:id="rId91"/>
    <p:sldId id="292" r:id="rId92"/>
    <p:sldId id="293" r:id="rId93"/>
    <p:sldId id="294" r:id="rId94"/>
    <p:sldId id="295" r:id="rId95"/>
  </p:sldIdLst>
  <p:sldSz cx="18288000" cy="10287000"/>
  <p:notesSz cx="6858000" cy="9144000"/>
  <p:embeddedFontLst>
    <p:embeddedFont>
      <p:font typeface="Canva Sans Bold" panose="020B0604020202020204" charset="0"/>
      <p:regular r:id="rId97"/>
    </p:embeddedFont>
    <p:embeddedFont>
      <p:font typeface="Economica" panose="020B0604020202020204" charset="0"/>
      <p:regular r:id="rId98"/>
      <p:bold r:id="rId99"/>
      <p:italic r:id="rId100"/>
      <p:boldItalic r:id="rId101"/>
    </p:embeddedFont>
    <p:embeddedFont>
      <p:font typeface="Economica Bold" panose="020B0604020202020204" charset="0"/>
      <p:regular r:id="rId102"/>
    </p:embeddedFont>
    <p:embeddedFont>
      <p:font typeface="Muli Heavy" panose="020B0604020202020204" charset="0"/>
      <p:regular r:id="rId103"/>
    </p:embeddedFont>
    <p:embeddedFont>
      <p:font typeface="Trebuchet MS" panose="020B0603020202020204" pitchFamily="34" charset="0"/>
      <p:regular r:id="rId104"/>
      <p:bold r:id="rId105"/>
      <p:italic r:id="rId106"/>
      <p:boldItalic r:id="rId107"/>
    </p:embeddedFont>
    <p:embeddedFont>
      <p:font typeface="Trebuchet MS Bold" panose="020B0703020202020204" pitchFamily="34" charset="0"/>
      <p:bold r:id="rId108"/>
    </p:embeddedFont>
    <p:embeddedFont>
      <p:font typeface="TT Rounds Condensed" panose="020B0604020202020204" charset="0"/>
      <p:regular r:id="rId109"/>
    </p:embeddedFont>
    <p:embeddedFont>
      <p:font typeface="TT Rounds Condensed Bold" panose="020B0604020202020204" charset="0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D5E"/>
    <a:srgbClr val="12283E"/>
    <a:srgbClr val="367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22" autoAdjust="0"/>
  </p:normalViewPr>
  <p:slideViewPr>
    <p:cSldViewPr>
      <p:cViewPr varScale="1">
        <p:scale>
          <a:sx n="53" d="100"/>
          <a:sy n="53" d="100"/>
        </p:scale>
        <p:origin x="56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93FB1-B497-4512-93B7-EC6334E8120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CF9DF-1865-43CF-997B-83B198A24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6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CF9DF-1865-43CF-997B-83B198A24B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5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05575722-CCCE-DDC4-0E61-2BC60165742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D9B411A-660C-1793-0FAC-8273F7C2A316}"/>
              </a:ext>
            </a:extLst>
          </p:cNvPr>
          <p:cNvGrpSpPr/>
          <p:nvPr userDrawn="1"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A164FED-5FB3-5B4D-5337-B03EC512D04D}"/>
                </a:ext>
              </a:extLst>
            </p:cNvPr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FF922709-54CC-CDD2-9861-10581306DDB1}"/>
              </a:ext>
            </a:extLst>
          </p:cNvPr>
          <p:cNvGrpSpPr/>
          <p:nvPr userDrawn="1"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51A559D-C7F8-7C8F-03CE-E386E9D2025F}"/>
                </a:ext>
              </a:extLst>
            </p:cNvPr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9">
            <a:extLst>
              <a:ext uri="{FF2B5EF4-FFF2-40B4-BE49-F238E27FC236}">
                <a16:creationId xmlns:a16="http://schemas.microsoft.com/office/drawing/2014/main" id="{A39E0A6B-2F69-4E43-327E-C32F264F8167}"/>
              </a:ext>
            </a:extLst>
          </p:cNvPr>
          <p:cNvSpPr/>
          <p:nvPr userDrawn="1"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80001F58-A890-83C8-4296-77E978A7231F}"/>
              </a:ext>
            </a:extLst>
          </p:cNvPr>
          <p:cNvSpPr/>
          <p:nvPr userDrawn="1"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880AF3E-74BE-1B28-3CC1-7BB864B618E9}"/>
              </a:ext>
            </a:extLst>
          </p:cNvPr>
          <p:cNvSpPr txBox="1"/>
          <p:nvPr userDrawn="1"/>
        </p:nvSpPr>
        <p:spPr>
          <a:xfrm>
            <a:off x="1348740" y="9570721"/>
            <a:ext cx="3931920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fld id="{74083533-3449-415A-AB3C-E7B734589963}" type="datetime1">
              <a:rPr lang="en-US" sz="2400" spc="22" smtClean="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10/1/2024</a:t>
            </a:fld>
            <a:endParaRPr lang="en-US" sz="2400" spc="22" dirty="0">
              <a:solidFill>
                <a:srgbClr val="FFFFFF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3DECF73-76D8-9557-C8AA-29646C47C91B}"/>
              </a:ext>
            </a:extLst>
          </p:cNvPr>
          <p:cNvSpPr txBox="1"/>
          <p:nvPr userDrawn="1"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 dirty="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9/3/2024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 dirty="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" y="4281918"/>
            <a:ext cx="15590520" cy="172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6000" b="1" dirty="0">
                <a:solidFill>
                  <a:srgbClr val="1C3D5E"/>
                </a:solidFill>
                <a:latin typeface="Economica Bold"/>
                <a:ea typeface="Economica Bold"/>
                <a:cs typeface="Economica Bold"/>
                <a:sym typeface="Economica Bold"/>
              </a:rPr>
              <a:t>IBM</a:t>
            </a:r>
          </a:p>
          <a:p>
            <a:pPr algn="l">
              <a:lnSpc>
                <a:spcPts val="8832"/>
              </a:lnSpc>
            </a:pPr>
            <a:r>
              <a:rPr lang="en-US" sz="6400" b="1" dirty="0">
                <a:solidFill>
                  <a:srgbClr val="1C3D5E"/>
                </a:solidFill>
                <a:latin typeface="Economica Bold"/>
                <a:ea typeface="Economica Bold"/>
                <a:cs typeface="Economica Bold"/>
                <a:sym typeface="Economica Bold"/>
              </a:rPr>
              <a:t>What is Data Science?</a:t>
            </a:r>
          </a:p>
        </p:txBody>
      </p:sp>
      <p:pic>
        <p:nvPicPr>
          <p:cNvPr id="15" name="Picture 14" descr="A close-up of a computer&#10;&#10;Description automatically generated">
            <a:extLst>
              <a:ext uri="{FF2B5EF4-FFF2-40B4-BE49-F238E27FC236}">
                <a16:creationId xmlns:a16="http://schemas.microsoft.com/office/drawing/2014/main" id="{EC80AD7A-F15D-93E0-5580-3DDFF96A13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78" y="1952163"/>
            <a:ext cx="11365779" cy="70854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40" y="3390900"/>
            <a:ext cx="17201720" cy="6438610"/>
          </a:xfrm>
        </p:spPr>
        <p:txBody>
          <a:bodyPr vert="horz" lIns="182880" tIns="91440" rIns="182880" bIns="91440" rtlCol="0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Centralized Storage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Eliminate physical storage limits by securely storing vast amounts of data in the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 to High-Performance Machines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Deploy complex data analytics on advanced computing machines without needing expensive hardware.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Scalable Algorithm Deployment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 advanced algorithms at scale using cloud-based platforms designed for data-intensive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Collaborative Work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global teams to work on the same data simultaneously, enhancing productivity and collaboration.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Instant Access to Technologies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Quickly leverage open-source technologies like Apache Spark, TensorFlow, and more, without setup delays.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Up-to-Date Tools and Libraries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Benefit from the latest tools, libraries, and frameworks automatically updated by cloud providers, reducing maintenance overhead.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016" y="2324095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Benefits of Cloud Computing for Data Scientists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494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619500"/>
            <a:ext cx="16886322" cy="6438610"/>
          </a:xfrm>
        </p:spPr>
        <p:txBody>
          <a:bodyPr vert="horz" lIns="182880" tIns="91440" rIns="182880" bIns="91440" rtlCol="0"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800" b="1" dirty="0"/>
              <a:t>Anytime, Anywhere Access: </a:t>
            </a:r>
            <a:r>
              <a:rPr lang="en-US" sz="2800" dirty="0"/>
              <a:t>Cloud technologies accessible from various devices globally.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Enhanced Collaboration: </a:t>
            </a:r>
            <a:r>
              <a:rPr lang="en-US" sz="2800" dirty="0"/>
              <a:t>Simultaneous data access enables easier collaboration among teams.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Pre-Built Environments: </a:t>
            </a:r>
            <a:r>
              <a:rPr lang="en-US" sz="2800" dirty="0"/>
              <a:t>Big tech companies offer Cloud platforms like IBM Cloud, AWS, Google Cloud.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IBM Skills Network Labs: </a:t>
            </a:r>
            <a:r>
              <a:rPr lang="en-US" sz="2800" dirty="0"/>
              <a:t>Access to tools like </a:t>
            </a:r>
            <a:r>
              <a:rPr lang="en-US" sz="2800" dirty="0" err="1"/>
              <a:t>Jupyter</a:t>
            </a:r>
            <a:r>
              <a:rPr lang="en-US" sz="2800" dirty="0"/>
              <a:t> Notebooks and Spark clusters for data science projects.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Productivity Enhancement: </a:t>
            </a:r>
            <a:r>
              <a:rPr lang="en-US" sz="2800" dirty="0"/>
              <a:t>Cloud dramatically enhances productivity for data scientists with practice.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Global Availability: </a:t>
            </a:r>
            <a:r>
              <a:rPr lang="en-US" sz="2800" dirty="0"/>
              <a:t>Cloud services available across different time zones, fostering collaboration and innovation.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5203" y="2513125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Cloud Accessibility and Collaboration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9431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333AFB8B-8281-F38A-95B5-6CA72AC7C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D87E2FA5-25F8-47FB-A9AE-85AD6CAEC5F7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12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5537" y="2147434"/>
            <a:ext cx="16136926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Foundations of Big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FEBFB-9129-9E0E-C55C-A61337D8E20A}"/>
              </a:ext>
            </a:extLst>
          </p:cNvPr>
          <p:cNvSpPr txBox="1"/>
          <p:nvPr/>
        </p:nvSpPr>
        <p:spPr>
          <a:xfrm>
            <a:off x="1828800" y="947105"/>
            <a:ext cx="13716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78016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166" y="3447746"/>
            <a:ext cx="17201720" cy="6438610"/>
          </a:xfrm>
        </p:spPr>
        <p:txBody>
          <a:bodyPr vert="horz" lIns="182880" tIns="91440" rIns="182880" bIns="91440" rtlCol="0"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800" b="1" dirty="0"/>
              <a:t>Definition by Ernst and Young: </a:t>
            </a:r>
            <a:r>
              <a:rPr lang="en-US" sz="2800" dirty="0"/>
              <a:t>Dynamic, large, disparate data created by people, tools, machines.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Common Elements: </a:t>
            </a:r>
            <a:r>
              <a:rPr lang="en-US" sz="2800" dirty="0"/>
              <a:t>Velocity, volume, variety, veracity, value - the V's of Big Data.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Velocity: </a:t>
            </a:r>
            <a:r>
              <a:rPr lang="en-US" sz="2800" dirty="0"/>
              <a:t>Speed of data accumulation, processed in near or real-time.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Volume: </a:t>
            </a:r>
            <a:r>
              <a:rPr lang="en-US" sz="2800" dirty="0"/>
              <a:t>Scale of data, driven by increased sources and scalable infrastructure.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Variety: </a:t>
            </a:r>
            <a:r>
              <a:rPr lang="en-US" sz="2800" dirty="0"/>
              <a:t>Diversity of data, structured and unstructured, from various sources.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Veracity: </a:t>
            </a:r>
            <a:r>
              <a:rPr lang="en-US" sz="2800" dirty="0"/>
              <a:t>Quality, origin, accuracy of data, vital for trustworthiness and insights.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7166" y="21717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Understanding Big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61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467100"/>
            <a:ext cx="17201720" cy="6438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Value: </a:t>
            </a:r>
            <a:r>
              <a:rPr lang="en-US" sz="2800" dirty="0"/>
              <a:t>Ability to derive value from data beyond profit, including social and personal benefits.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Examples of V's in Action: </a:t>
            </a:r>
            <a:r>
              <a:rPr lang="en-US" sz="2800" dirty="0"/>
              <a:t>YouTube uploads, world population's digital interactions, data types.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Coping with Big Data Challenges: </a:t>
            </a:r>
            <a:r>
              <a:rPr lang="en-US" sz="2800" dirty="0"/>
              <a:t>Traditional tools insufficient, alternative tools like Apache Spark and Hadoop.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Distributed Computing Power:</a:t>
            </a:r>
            <a:r>
              <a:rPr lang="en-US" sz="2800" dirty="0"/>
              <a:t> Tools enable extraction, loading, analysis, and processing of massive data sets.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Enriching Services: </a:t>
            </a:r>
            <a:r>
              <a:rPr lang="en-US" sz="2800" dirty="0"/>
              <a:t>Insights from Big Data allow organizations to better connect with customers.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Personal Data Journey: </a:t>
            </a:r>
            <a:r>
              <a:rPr lang="en-US" sz="2800" dirty="0"/>
              <a:t>From devices to Big Data analysis, data impacts services and returns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2272696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Harnessing Big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0714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06AA738-5E56-4E3D-AA3F-9B37D8AFBB60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15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0" y="2210795"/>
            <a:ext cx="8480402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Data Science and Big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117C4-B3EE-3DA3-A94B-463666B35257}"/>
              </a:ext>
            </a:extLst>
          </p:cNvPr>
          <p:cNvSpPr txBox="1"/>
          <p:nvPr/>
        </p:nvSpPr>
        <p:spPr>
          <a:xfrm>
            <a:off x="2286000" y="1001395"/>
            <a:ext cx="13716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8F527EB2-44A6-3F12-EB4A-EB8C115EB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93618"/>
            <a:ext cx="11430000" cy="7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7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166" y="3712118"/>
            <a:ext cx="17201720" cy="52884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Diverse programming backgrounds: Some have basic skills, others are proficient.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Importance of computational thinking: Essential for data science regardless of programming expertise.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Rise of data science and analytics: Fueled by new tools, approaches, and abundant data.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Growth in demand: Employers increasingly recognize the need for data science skills.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Expansion in industries: From initial adoption in specific fields to widespread integration.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Increasing enrollment: Significant rise in students pursuing data-related courses.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7166" y="2326574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Programming Background and Data Science Trends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347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3390900"/>
            <a:ext cx="17201720" cy="643861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800" dirty="0"/>
              <a:t>Definition varies: From handling large volumes to exceeding traditional database capabilities.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Origins in Google's challenges: Originated from efforts to manage vast web page data.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Evolution beyond storage: Includes new analytical and statistical techniques for massive datasets.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Hadoop as a key player: Adapted Google's approach, leading to widespread use in big data clusters.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Continued advancement: Constant evolution towards handling and analyzing larger datasets.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Future prospects: Potential exploration of deep learning and further innovations in data science.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814" y="2284525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Understanding Big Data and its Evolution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9428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CCB3653B-78F4-46A0-A919-FFCA160DF167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18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59399" y="2163763"/>
            <a:ext cx="7969202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What is Hadoop?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0F0E-6743-2D6A-42A7-3FC09E28666C}"/>
              </a:ext>
            </a:extLst>
          </p:cNvPr>
          <p:cNvSpPr txBox="1"/>
          <p:nvPr/>
        </p:nvSpPr>
        <p:spPr>
          <a:xfrm>
            <a:off x="2362200" y="963434"/>
            <a:ext cx="135636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66C21416-3465-A73F-3703-79F4CCA46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5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65" y="3547673"/>
            <a:ext cx="16899784" cy="46438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Traditional data processing involved bringing data to the computer and running programs on it.</a:t>
            </a:r>
          </a:p>
          <a:p>
            <a:pPr>
              <a:lnSpc>
                <a:spcPct val="150000"/>
              </a:lnSpc>
            </a:pPr>
            <a:r>
              <a:rPr lang="en-US" dirty="0"/>
              <a:t>Big data clusters, pioneered by Larry Page and Sergey Brin, distribute and replicate data across thousands of computers for parallel processing.</a:t>
            </a:r>
          </a:p>
          <a:p>
            <a:pPr>
              <a:lnSpc>
                <a:spcPct val="150000"/>
              </a:lnSpc>
            </a:pPr>
            <a:r>
              <a:rPr lang="en-US" dirty="0"/>
              <a:t>Map and reduce processes enable handling large datasets and scaling linearly with server additions.</a:t>
            </a:r>
          </a:p>
          <a:p>
            <a:pPr>
              <a:lnSpc>
                <a:spcPct val="150000"/>
              </a:lnSpc>
            </a:pPr>
            <a:r>
              <a:rPr lang="en-US" dirty="0"/>
              <a:t>Hadoop, a popular big data architecture, emerged as Yahoo adopted Google's approach in 2008.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6765" y="23241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Introduction to Big Data Clusters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471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D787BEDE-E318-4182-909C-653D143721A4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2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7300" y="4088304"/>
            <a:ext cx="758419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dirty="0"/>
              <a:t>Module II</a:t>
            </a:r>
            <a:br>
              <a:rPr lang="en-US" dirty="0"/>
            </a:br>
            <a:r>
              <a:rPr lang="en-US" dirty="0">
                <a:sym typeface="Economica"/>
              </a:rPr>
              <a:t>Data science Topics</a:t>
            </a:r>
            <a:endParaRPr lang="en-US" dirty="0"/>
          </a:p>
        </p:txBody>
      </p:sp>
      <p:pic>
        <p:nvPicPr>
          <p:cNvPr id="1026" name="Picture 2" descr="Relative picture for a slide about &quot;Data science Topics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66CFFF"/>
              </a:clrFrom>
              <a:clrTo>
                <a:srgbClr val="66C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821" y="1351403"/>
            <a:ext cx="7584191" cy="758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6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545A471D-0F07-4975-B341-9FD0B947CA8C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20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52800" y="2088926"/>
            <a:ext cx="11353800" cy="156966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Big Data Processing Tools: </a:t>
            </a:r>
            <a:b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</a:br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Hadoop, HDFS, Hive, and Spark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A985E-4EB6-127D-704F-2587A889F233}"/>
              </a:ext>
            </a:extLst>
          </p:cNvPr>
          <p:cNvSpPr txBox="1"/>
          <p:nvPr/>
        </p:nvSpPr>
        <p:spPr>
          <a:xfrm>
            <a:off x="2286000" y="953975"/>
            <a:ext cx="13716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699F913B-A08F-CDE5-687C-CBF277C98A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79" y="3420010"/>
            <a:ext cx="10591800" cy="66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4700"/>
            <a:ext cx="17201720" cy="519049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Big Data Processing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Big Data processing enables handling large sets of structured, semi-structured, and unstructured data.</a:t>
            </a:r>
          </a:p>
          <a:p>
            <a:r>
              <a:rPr lang="en-US" b="1" dirty="0"/>
              <a:t>Overview of Apache Hadoop, Apache Hive, and Apache Spark in Big Data Analytics: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Hadoop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Offers distributed storage and processing capabilities for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Hive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Serves as a data warehouse on top of Hadoop for querying and analyzing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Spark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distributed analytics framework designed for complex real-time data analytics.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technologies provide scalable, reliable, and cost-effective solutions for big data storage and processing.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983584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Introduction to Big Data Processing Technologies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791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933700"/>
            <a:ext cx="16002000" cy="6438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Hadoop facilitates distributed storage and processing across clusters of computers.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HDFS partitions files over multiple nodes, allowing parallel access and computations.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Replication of file blocks ensures fault tolerance and availability in case of node failures.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locality minimizes network congestion and increases throughput by moving computations closer to data nodes.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Benefits of using HDFS include fast recovery, access to streaming data, scalability, and portability.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Hadoop's ability to consolidate and optimize data storage across the organization enhances enterprise data warehouse efficiency.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0" y="19431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Understanding Hadoop and HDFS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6888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BA78C334-D77F-4EAB-8824-F15CCBCF6A45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7946-07C7-DC10-0F0C-F689D30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23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986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2556" y="2103797"/>
            <a:ext cx="14534148" cy="6750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84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80" y="3162300"/>
            <a:ext cx="17201720" cy="6438610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US" sz="2800" dirty="0"/>
              <a:t>Hive provides data warehousing capabilities for large datasets stored in HDFS or other systems.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Designed for long sequential scans, Hive is suited for  ETL(Extract, transform, and load), reporting, and data analysis tasks.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Hive's read-based approach makes it less suitable for transaction processing requiring fast response times.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Spark is a versatile data processing engine for various applications, including interactive analytics and machine learning.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Utilizing in-memory processing, Spark significantly accelerates computations, spilling to disk only when memory is constrained.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Spark interfaces with major programming languages and can access data from various sources, including HDFS and Hive.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6280" y="214196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Exploring Hive and Spark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3547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72273"/>
            <a:ext cx="10042302" cy="3232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524500"/>
            <a:ext cx="10042302" cy="32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0EE4-28C0-AA97-3DF2-592D6BB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943100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Introduction to Apache HBase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4395-6874-7A80-EFD9-952001D9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14700"/>
            <a:ext cx="128524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HBase?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distributed, scalable NoSQL database that runs on top of HDFS.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Designed to handle large amounts of sparse, unstructured data in real-time.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Column-Oriented Storage</a:t>
            </a:r>
            <a:r>
              <a:rPr lang="en-US" dirty="0"/>
              <a:t>: Ideal for querying specific columns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NoSQL</a:t>
            </a:r>
            <a:r>
              <a:rPr lang="en-US" dirty="0"/>
              <a:t>: Flexible data storage without relying on predefined schemas.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Real-Time Data Access</a:t>
            </a:r>
            <a:r>
              <a:rPr lang="en-US" dirty="0"/>
              <a:t>: Supports fast read/write operations on large datasets.</a:t>
            </a:r>
          </a:p>
          <a:p>
            <a:endParaRPr lang="en-US" dirty="0"/>
          </a:p>
        </p:txBody>
      </p:sp>
      <p:pic>
        <p:nvPicPr>
          <p:cNvPr id="5" name="Picture 4" descr="A black whale with red text&#10;&#10;Description automatically generated">
            <a:extLst>
              <a:ext uri="{FF2B5EF4-FFF2-40B4-BE49-F238E27FC236}">
                <a16:creationId xmlns:a16="http://schemas.microsoft.com/office/drawing/2014/main" id="{15996C11-49E6-C85E-6EC0-E8929683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207" y="2379208"/>
            <a:ext cx="5581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0EE4-28C0-AA97-3DF2-592D6BB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9431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HBase in the Hadoop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4395-6874-7A80-EFD9-952001D9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14700"/>
            <a:ext cx="12852400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Horizontally scales across thousands of servers, managing petabytes of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Integration with Hadoop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HDFS for fault-tolerant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MapReduce for processing large-scale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analytics, log data analysis, and applications needing fast access to big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HBase?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Real-time access and processing, complementing Hadoop's batch processing capabilities.</a:t>
            </a:r>
          </a:p>
        </p:txBody>
      </p:sp>
      <p:pic>
        <p:nvPicPr>
          <p:cNvPr id="5" name="Picture 4" descr="A black whale with red text&#10;&#10;Description automatically generated">
            <a:extLst>
              <a:ext uri="{FF2B5EF4-FFF2-40B4-BE49-F238E27FC236}">
                <a16:creationId xmlns:a16="http://schemas.microsoft.com/office/drawing/2014/main" id="{15996C11-49E6-C85E-6EC0-E8929683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207" y="2379208"/>
            <a:ext cx="5581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0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0EE4-28C0-AA97-3DF2-592D6BB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9431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Introduction to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4395-6874-7A80-EFD9-952001D9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14700"/>
            <a:ext cx="128524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Data Mining?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process of discovering patterns, trends, and useful insights from large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Involves techniques from statistics, machine learning, and database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Data Mining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transform raw data into actionable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in decision-making, predictive analytics, and identifying hidden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96C11-49E6-C85E-6EC0-E8929683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7"/>
          <a:stretch/>
        </p:blipFill>
        <p:spPr>
          <a:xfrm>
            <a:off x="13450206" y="3238500"/>
            <a:ext cx="4640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6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0EE4-28C0-AA97-3DF2-592D6BB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9431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Key Techniques in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4395-6874-7A80-EFD9-952001D9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14700"/>
            <a:ext cx="128524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Classification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Assigning data to predefined categories based on its attributes.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Commonly used in spam detection and fraud detection.</a:t>
            </a:r>
          </a:p>
          <a:p>
            <a:pPr marL="0" indent="0">
              <a:buNone/>
            </a:pPr>
            <a:r>
              <a:rPr lang="en-US" b="1" dirty="0"/>
              <a:t>Clustering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Grouping similar data points together based on shared characteristics.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market segmentation and customer profiling.</a:t>
            </a:r>
          </a:p>
          <a:p>
            <a:pPr marL="0" indent="0">
              <a:buNone/>
            </a:pPr>
            <a:r>
              <a:rPr lang="en-US" b="1" dirty="0"/>
              <a:t>Association Rule Learning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Identifying relationships between variables in large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Commonly used for market basket analysis (e.g., "customers who buy X also buy Y").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96C11-49E6-C85E-6EC0-E8929683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7"/>
          <a:stretch/>
        </p:blipFill>
        <p:spPr>
          <a:xfrm>
            <a:off x="13450206" y="3238500"/>
            <a:ext cx="4640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7D98728-863A-4FBE-B309-19F892C7765A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3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600" y="947105"/>
            <a:ext cx="12496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47900" y="2147434"/>
            <a:ext cx="13792200" cy="830997"/>
          </a:xfrm>
          <a:noFill/>
        </p:spPr>
        <p:txBody>
          <a:bodyPr wrap="square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How Big Data is Driving Digital Transformation?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1C9EF963-2806-B4A2-3076-B418E9E93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93618"/>
            <a:ext cx="11430000" cy="7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79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0EE4-28C0-AA97-3DF2-592D6BB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9431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Applications of Data Mining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4395-6874-7A80-EFD9-952001D9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14700"/>
            <a:ext cx="128524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Business Intelligence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companies understand customer behavior, market trends, and product performance.</a:t>
            </a:r>
          </a:p>
          <a:p>
            <a:pPr marL="0" indent="0">
              <a:buNone/>
            </a:pPr>
            <a:r>
              <a:rPr lang="en-US" b="1" dirty="0"/>
              <a:t>Healthcare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diagnosing diseases, predicting patient outcomes, and optimizing treatment plans.</a:t>
            </a:r>
          </a:p>
          <a:p>
            <a:pPr marL="0" indent="0">
              <a:buNone/>
            </a:pPr>
            <a:r>
              <a:rPr lang="en-US" b="1" dirty="0"/>
              <a:t>E-commerce and Retail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Analyzes customer purchase patterns to optimize sales strategies and personalized recommendations.</a:t>
            </a:r>
          </a:p>
          <a:p>
            <a:pPr marL="0" indent="0">
              <a:buNone/>
            </a:pPr>
            <a:r>
              <a:rPr lang="en-US" b="1" dirty="0"/>
              <a:t>Finance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fraudulent transactions, assesses credit risk, and manages investment portfolios.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96C11-49E6-C85E-6EC0-E8929683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9" b="10589"/>
          <a:stretch/>
        </p:blipFill>
        <p:spPr>
          <a:xfrm>
            <a:off x="13450206" y="3238500"/>
            <a:ext cx="4640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1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64B8CF-D4C7-BB54-5180-D2BA3CC4DB97}"/>
              </a:ext>
            </a:extLst>
          </p:cNvPr>
          <p:cNvSpPr txBox="1"/>
          <p:nvPr/>
        </p:nvSpPr>
        <p:spPr>
          <a:xfrm>
            <a:off x="2209800" y="947105"/>
            <a:ext cx="138684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15614549-BE35-D8BB-12C5-65889AFEA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816C86CD-979D-481D-9A2D-F40E203B636C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31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57300" y="2147434"/>
            <a:ext cx="15773400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Lesson Summary: Big Data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324718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38500"/>
            <a:ext cx="16480684" cy="6438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Big data impacts various societal aspects, including business operations and sports.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Understanding key attributes and challenges associated with big data is crucial.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Big data drives digital transformation by necessitating fundamental changes in business approaches.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 five characteristics of big data include value, volume, velocity, variety, and veracity.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Cloud computing enables access to on-demand computational resources via the internet.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Cloud computing features on-demand access, network accessibility, resource pooling, elasticity, and measured service.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056" y="2132125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Fundamentals of Big Data and Cloud Computing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1128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137045"/>
            <a:ext cx="17003198" cy="643861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800" dirty="0"/>
              <a:t>Cloud computing addresses scalability, collaboration, accessibility, and software maintenance challenges.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Instant access to technologies and updated versions without installation is a benefit of cloud computing.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Popular open-source tools for big data processing include Apache Hadoop, Hive, and Spark.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Hadoop provides distributed storage and processing across computer clusters.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Hive serves as a data warehouse for large datasets stored in Hadoop File System (HDFS) or Apache </a:t>
            </a:r>
            <a:r>
              <a:rPr lang="en-US" sz="2800" dirty="0" err="1"/>
              <a:t>HBase</a:t>
            </a:r>
            <a:r>
              <a:rPr lang="en-US" sz="2800" dirty="0"/>
              <a:t>.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Spark is a versatile data processing engine suitable for various applications, leveraging cloud advantages for big data mining.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599" y="2116704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Leveraging Cloud Technologies for Big Data Processing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93986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42BBE6E-B1B5-497C-9DC9-127577DEAD49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7946-07C7-DC10-0F0C-F689D30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34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1117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05" y="1658276"/>
            <a:ext cx="12416590" cy="6970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26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04C5B9-0754-D547-2A86-03391719AFBB}"/>
              </a:ext>
            </a:extLst>
          </p:cNvPr>
          <p:cNvSpPr txBox="1"/>
          <p:nvPr/>
        </p:nvSpPr>
        <p:spPr>
          <a:xfrm>
            <a:off x="2133600" y="984471"/>
            <a:ext cx="14020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D4082F2F-2FEA-09FA-28B5-2C3347EF1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FBAB0EFE-1DB3-4C7F-8625-99A185C3911C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35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14930" y="2193871"/>
            <a:ext cx="14858140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Artificial Intelligence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170628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9475"/>
            <a:ext cx="17059060" cy="64386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Definition: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Artificial Intelligence (AI): The simulation of human intelligence processes by machines, especially computer systems. Involves learning, reasoning, and self-correction.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Science: A multidisciplinary field that uses scientific methods, algorithms, and systems to extract knowledge and insights from structured and unstructured data.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Key Focus: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AI: Focuses on creating intelligent agents that can perform tasks without explicit instructions.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Science: Focuses on analyzing and interpreting complex data to inform decision-making.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20193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Differentiating AI and Data Science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829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9475"/>
            <a:ext cx="17059060" cy="64386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Techniques and Tools: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AI: Machine learning, neural networks, natural language processing, and computer vision.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Science: Statistical analysis, data mining, data visualization, and predictive modeling.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/>
              <a:t>Applications: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AI: Chatbots, recommendation systems, autonomous vehicles, and facial recognition.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Science: Market analysis, risk assessment, customer segmentation, and healthcare analytics..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9431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Differentiating AI and Data Science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7214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C8F7C8C4-DBEF-4B03-9AA0-DB2122D23BEF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7946-07C7-DC10-0F0C-F689D30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38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07" y="1696542"/>
            <a:ext cx="14179790" cy="73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14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7DB50829-4205-7AF8-7A65-86701D8C17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0DC8DF12-F2F4-4B5D-A751-C0F8D4D4F47C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39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95600" y="1765582"/>
            <a:ext cx="12603078" cy="16626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it-IT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Generative AI and Data Science</a:t>
            </a:r>
            <a:endParaRPr lang="en-US" sz="4800" i="1" dirty="0">
              <a:solidFill>
                <a:srgbClr val="1228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conomic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AAA65-81FC-9F9B-C86B-42DE12673906}"/>
              </a:ext>
            </a:extLst>
          </p:cNvPr>
          <p:cNvSpPr txBox="1"/>
          <p:nvPr/>
        </p:nvSpPr>
        <p:spPr>
          <a:xfrm>
            <a:off x="2133600" y="952500"/>
            <a:ext cx="14020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33257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372" y="3560908"/>
            <a:ext cx="16807256" cy="55908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Digital Transformation: </a:t>
            </a:r>
            <a:r>
              <a:rPr lang="en-US" sz="2800" dirty="0"/>
              <a:t>Overhauling business operations to leverage new technologies effectively.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Integration of Digital Technology: </a:t>
            </a:r>
            <a:r>
              <a:rPr lang="en-US" sz="2800" dirty="0"/>
              <a:t>Fundamental changes in operations and value delivery across all areas.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Driven by Data Science and Big Data: </a:t>
            </a:r>
            <a:r>
              <a:rPr lang="en-US" sz="2800" dirty="0"/>
              <a:t>Utilizing vast data resources for competitive advantage and innovation.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Industry Examples: </a:t>
            </a:r>
            <a:r>
              <a:rPr lang="en-US" sz="2800" dirty="0"/>
              <a:t>Netflix, Houston Rockets, and Lufthansa embracing digital transformation for success.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Core Organizational Change: </a:t>
            </a:r>
            <a:r>
              <a:rPr lang="en-US" sz="2800" dirty="0"/>
              <a:t>Digital transformation affects businesses fundamentally and culturally.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Example Case: </a:t>
            </a:r>
            <a:r>
              <a:rPr lang="en-US" sz="2800" dirty="0"/>
              <a:t>Houston Rockets' use of Big Data to revolutionize basketball strategy.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54F989C3-A784-43AD-B65B-06CD1B1E9142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4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372" y="2369458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Understanding Digital Transformation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9296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502170"/>
            <a:ext cx="16287320" cy="6438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Generative AI creates new data rather than analyzing existing datasets.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Models like GANs and VAEs are foundational to generative AI.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Generative AI mimics human creations in images, music, language, and more.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Applications span diverse industries, from content creation to healthcare and gaming.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Examples include GPT-3 for text generation and medical image synthesis.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Generative AI aids in fashion design, game development, and creating artworks.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1276" y="2212749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Understanding Generative AI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5718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37" y="3314700"/>
            <a:ext cx="17201720" cy="6438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Generative AI augments data science by generating synthetic data for model training.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Synthetic data closely mimics real data, aiding in analysis and model creation.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It enables data scientists to overcome limitations in data availability and diversity.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Coding automation with generative AI revolutionizes analytics, allowing focus on higher-level tasks.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Generative AI enhances decision-making by autonomously exploring data and uncovering hidden patterns.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Tools like IBM’s </a:t>
            </a:r>
            <a:r>
              <a:rPr lang="en-US" sz="2800" dirty="0" err="1"/>
              <a:t>Cognos</a:t>
            </a:r>
            <a:r>
              <a:rPr lang="en-US" sz="2800" dirty="0"/>
              <a:t> Analytics leverage generative AI to provide comprehensive insights and reports.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0837" y="2208326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Application in Data Science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3867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A0423238-D67E-6411-64E2-FFD68F3B2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DB860A61-83B0-404F-99F2-C4AB02DE2105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42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4951" y="2226528"/>
            <a:ext cx="13318098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Neural Networks and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E3949-24F8-B084-0256-C5EF5616FA91}"/>
              </a:ext>
            </a:extLst>
          </p:cNvPr>
          <p:cNvSpPr txBox="1"/>
          <p:nvPr/>
        </p:nvSpPr>
        <p:spPr>
          <a:xfrm>
            <a:off x="2286000" y="1026199"/>
            <a:ext cx="13716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675331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6100"/>
            <a:ext cx="16785484" cy="6324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Early Beginnings (1940s - 1980s):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1943: Warren McCulloch and Walter Pitts introduce the concept of artificial neurons.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1958: Frank Rosenblatt develops the Perceptron, the first simple neural network.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1980s: Backpropagation algorithm re-emerges, allowing for training of multi-layer networks.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AI Winter (1990s):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Neural networks lose popularity due to limited computational power and challenges in training deep networks.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Research and funding decline, leading to reduced interest in neural networks.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19431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Evolution of Neural Networks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8936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6100"/>
            <a:ext cx="16785484" cy="6324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Resurgence (2000s - Present):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2006: Geoffrey Hinton revives interest in deep learning with the introduction of deep belief networks.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2012: Breakthrough in image recognition with </a:t>
            </a:r>
            <a:r>
              <a:rPr lang="en-US" sz="2400" dirty="0" err="1"/>
              <a:t>AlexNet</a:t>
            </a:r>
            <a:r>
              <a:rPr lang="en-US" sz="2400" dirty="0"/>
              <a:t>, demonstrating the power of convolutional neural networks (</a:t>
            </a:r>
            <a:r>
              <a:rPr lang="en-US" sz="2400" b="1" dirty="0"/>
              <a:t>CNNs</a:t>
            </a:r>
            <a:r>
              <a:rPr lang="en-US" sz="2400" dirty="0"/>
              <a:t>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2010s: Rapid advancements in deep learning applications, including NLP, computer vision, and reinforcement learning.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Current Trends: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Continued innovation in neural network architectures (e.g., </a:t>
            </a:r>
            <a:r>
              <a:rPr lang="en-US" sz="2400" b="1" dirty="0"/>
              <a:t>Transformers</a:t>
            </a:r>
            <a:r>
              <a:rPr lang="en-US" sz="2400" dirty="0"/>
              <a:t>, </a:t>
            </a:r>
            <a:r>
              <a:rPr lang="en-US" sz="2400" b="1" dirty="0"/>
              <a:t>GANs</a:t>
            </a:r>
            <a:r>
              <a:rPr lang="en-US" sz="2400" dirty="0"/>
              <a:t>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Integration of neural networks in various fields such as healthcare, autonomous vehicles, and robotics.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Ongoing research into explainable AI and ethical considerations.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194310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Evolution of Neural Networks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5810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7C8B9D24-EA4E-45D4-ABA8-492B25061F42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7946-07C7-DC10-0F0C-F689D30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45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243" y="1682815"/>
            <a:ext cx="13295514" cy="69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467100"/>
            <a:ext cx="16494436" cy="5384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Deep learning extends neural networks to tackle larger and more complex tasks.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It involves training networks to learn patterns and make decisions autonomously.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Deep learning requires understanding linear algebra for matrix operations.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Packages exist to simplify deep learning, but understanding underlying concepts is valuable.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High-powered computational resources, like GPUs, are essential for deep learning tasks.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Deep learning applications include speech recognition, image classification, and natural language processing.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434" y="2177678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Deep Learning and Computational Requirements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11992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9E4A85C4-E4A2-4D1C-9E59-238B83195C3C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47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66833" y="2174326"/>
            <a:ext cx="12754334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Applications of NLP in Data Science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03A3F-D2DF-9C39-BB29-E2BEEE027EEA}"/>
              </a:ext>
            </a:extLst>
          </p:cNvPr>
          <p:cNvSpPr txBox="1"/>
          <p:nvPr/>
        </p:nvSpPr>
        <p:spPr>
          <a:xfrm>
            <a:off x="2286000" y="973997"/>
            <a:ext cx="13716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639555C3-0758-538C-A20E-C846A1CC9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61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1874613"/>
            <a:ext cx="5898356" cy="1603374"/>
          </a:xfrm>
        </p:spPr>
        <p:txBody>
          <a:bodyPr anchor="ctr">
            <a:normAutofit/>
          </a:bodyPr>
          <a:lstStyle/>
          <a:p>
            <a:pPr fontAlgn="base"/>
            <a:r>
              <a:rPr lang="en-US" sz="4000" dirty="0"/>
              <a:t>1. </a:t>
            </a:r>
            <a:r>
              <a:rPr lang="en-US" sz="4000" dirty="0" err="1"/>
              <a:t>Chatbots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51" y="1489075"/>
            <a:ext cx="7308850" cy="730885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257299" y="3477987"/>
            <a:ext cx="8191500" cy="22206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Chatbots are a form of artificial intelligence that are programmed to interact with humans in such a way that they sound like humans themselves.</a:t>
            </a:r>
          </a:p>
        </p:txBody>
      </p:sp>
    </p:spTree>
    <p:extLst>
      <p:ext uri="{BB962C8B-B14F-4D97-AF65-F5344CB8AC3E}">
        <p14:creationId xmlns:p14="http://schemas.microsoft.com/office/powerpoint/2010/main" val="3575477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1" y="1708153"/>
            <a:ext cx="7576458" cy="1603374"/>
          </a:xfrm>
        </p:spPr>
        <p:txBody>
          <a:bodyPr vert="horz" lIns="182880" tIns="91440" rIns="182880" bIns="91440" rtlCol="0" anchor="ctr">
            <a:normAutofit/>
          </a:bodyPr>
          <a:lstStyle/>
          <a:p>
            <a:pPr fontAlgn="base"/>
            <a:r>
              <a:rPr lang="en-US" sz="4000" dirty="0"/>
              <a:t>2. Autocomplete in Search Engines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489075"/>
            <a:ext cx="8110152" cy="730885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387929" y="3080543"/>
            <a:ext cx="6724990" cy="5717382"/>
          </a:xfrm>
        </p:spPr>
        <p:txBody>
          <a:bodyPr>
            <a:normAutofit/>
          </a:bodyPr>
          <a:lstStyle/>
          <a:p>
            <a:r>
              <a:rPr lang="en-US" sz="2800" dirty="0"/>
              <a:t>Have you noticed that search engines tend to guess what you are typing and automatically complete your sentences?</a:t>
            </a:r>
            <a:br>
              <a:rPr lang="ar-EG" sz="2800" dirty="0"/>
            </a:br>
            <a:r>
              <a:rPr lang="en-US" sz="2800" dirty="0"/>
              <a:t> </a:t>
            </a:r>
          </a:p>
          <a:p>
            <a:r>
              <a:rPr lang="en-US" sz="2800" dirty="0"/>
              <a:t>For example, On typing “game” in Google, you may get further suggestions for “game of thrones”, “game of life” or if you are interested in math then “game theory”. </a:t>
            </a:r>
          </a:p>
          <a:p>
            <a:endParaRPr lang="en-US" sz="2800" dirty="0"/>
          </a:p>
          <a:p>
            <a:r>
              <a:rPr lang="en-US" sz="2800" dirty="0"/>
              <a:t>All these suggestions are provided using autocomplete that uses Natural Language Processing to guess what you want to ask.</a:t>
            </a:r>
          </a:p>
        </p:txBody>
      </p:sp>
    </p:spTree>
    <p:extLst>
      <p:ext uri="{BB962C8B-B14F-4D97-AF65-F5344CB8AC3E}">
        <p14:creationId xmlns:p14="http://schemas.microsoft.com/office/powerpoint/2010/main" val="150811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58" y="3502170"/>
            <a:ext cx="17542042" cy="64386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Process Improvement: </a:t>
            </a:r>
            <a:r>
              <a:rPr lang="en-US" sz="2800" dirty="0"/>
              <a:t>In-depth analysis leads to enhancements in operations and workflows.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Organizational Culture: </a:t>
            </a:r>
            <a:r>
              <a:rPr lang="en-US" sz="2800" dirty="0"/>
              <a:t>Requires fundamental changes in approaches to data, employees, and customers.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Leadership Involvement: </a:t>
            </a:r>
            <a:r>
              <a:rPr lang="en-US" sz="2800" dirty="0"/>
              <a:t>Decision-makers at top levels crucial for successful implementation.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Executive Support: </a:t>
            </a:r>
            <a:r>
              <a:rPr lang="en-US" sz="2800" dirty="0"/>
              <a:t>CEO, CIO, and emerging role of Chief Data Officer pivotal in guiding transformation.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Whole Organization Approach: </a:t>
            </a:r>
            <a:r>
              <a:rPr lang="en-US" sz="2800" dirty="0"/>
              <a:t>Success relies on support from all levels and departments.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New Mindset: </a:t>
            </a:r>
            <a:r>
              <a:rPr lang="en-US" sz="2800" dirty="0"/>
              <a:t>Navigating challenges of digital transformation necessitates adopting a forward-thinking perspective.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8FCE0E29-D2A9-42EC-AAF5-9F7AE55CBBC8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5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957" y="2307765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Key Aspects of Digital Transformation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34206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94430"/>
            <a:ext cx="5898356" cy="1371600"/>
          </a:xfrm>
        </p:spPr>
        <p:txBody>
          <a:bodyPr anchor="ctr">
            <a:normAutofit/>
          </a:bodyPr>
          <a:lstStyle/>
          <a:p>
            <a:pPr fontAlgn="base"/>
            <a:r>
              <a:rPr lang="en-US" sz="4000" dirty="0"/>
              <a:t>3. Voice Assistants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6" y="3166031"/>
            <a:ext cx="9258300" cy="3942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259682" y="3166031"/>
            <a:ext cx="5898356" cy="5717382"/>
          </a:xfrm>
        </p:spPr>
        <p:txBody>
          <a:bodyPr>
            <a:normAutofit/>
          </a:bodyPr>
          <a:lstStyle/>
          <a:p>
            <a:r>
              <a:rPr lang="en-US" sz="2800" dirty="0"/>
              <a:t>These days voice assistants are all the rage! Whether its Siri, Alexa, or Google Assistant,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almost everyone uses one of these to make calls, place reminders, schedule meetings, set alarms, surf the internet, etc.</a:t>
            </a:r>
          </a:p>
        </p:txBody>
      </p:sp>
    </p:spTree>
    <p:extLst>
      <p:ext uri="{BB962C8B-B14F-4D97-AF65-F5344CB8AC3E}">
        <p14:creationId xmlns:p14="http://schemas.microsoft.com/office/powerpoint/2010/main" val="2994945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2" y="3249385"/>
            <a:ext cx="7394664" cy="3788230"/>
          </a:xfrm>
        </p:spPr>
        <p:txBody>
          <a:bodyPr anchor="ctr">
            <a:normAutofit/>
          </a:bodyPr>
          <a:lstStyle/>
          <a:p>
            <a:pPr fontAlgn="base"/>
            <a:r>
              <a:rPr lang="en-US" sz="4000" dirty="0"/>
              <a:t>4. Language Translator</a:t>
            </a:r>
            <a:br>
              <a:rPr lang="en-US" sz="4000" dirty="0"/>
            </a:br>
            <a:r>
              <a:rPr lang="en-US" sz="4000" dirty="0"/>
              <a:t>5. Sentiment Analysis</a:t>
            </a:r>
            <a:br>
              <a:rPr lang="en-US" sz="4000" dirty="0"/>
            </a:br>
            <a:r>
              <a:rPr lang="en-US" sz="4000" dirty="0"/>
              <a:t>6. Grammar Checkers</a:t>
            </a:r>
            <a:br>
              <a:rPr lang="en-US" sz="4000" dirty="0"/>
            </a:br>
            <a:r>
              <a:rPr lang="en-US" sz="4000" dirty="0"/>
              <a:t>7. Email Classification and Filtering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173" y="2356843"/>
            <a:ext cx="4925834" cy="319267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23" y="2754487"/>
            <a:ext cx="5101046" cy="2994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173" y="5748800"/>
            <a:ext cx="4925834" cy="25776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98" y="5748800"/>
            <a:ext cx="4909768" cy="25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4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06EB92-899F-4E09-3F1F-06360B264870}"/>
              </a:ext>
            </a:extLst>
          </p:cNvPr>
          <p:cNvSpPr txBox="1"/>
          <p:nvPr/>
        </p:nvSpPr>
        <p:spPr>
          <a:xfrm>
            <a:off x="2209800" y="941662"/>
            <a:ext cx="138684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8B490A4D-3A63-541C-EE3A-217BF6536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4837"/>
            <a:ext cx="11430000" cy="71254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66833" y="2141991"/>
            <a:ext cx="12754334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Applications of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5CA4D8E7-45D5-4E05-BEEF-21FE2A788324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52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219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80" y="3238500"/>
            <a:ext cx="15906320" cy="52488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Recommender systems are significant applications of machine learning.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Predictive analytics utilizes techniques like decision trees and Bayesian analysis.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Understanding precision versus recall and overfitting is crucial in applying machine learning.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Machine learning finds applications in various sectors, including </a:t>
            </a:r>
            <a:r>
              <a:rPr lang="en-US" sz="2800" dirty="0" err="1"/>
              <a:t>fintech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Recommendations in </a:t>
            </a:r>
            <a:r>
              <a:rPr lang="en-US" sz="2800" dirty="0" err="1"/>
              <a:t>fintech</a:t>
            </a:r>
            <a:r>
              <a:rPr lang="en-US" sz="2800" dirty="0"/>
              <a:t> mirror those in platforms like Netflix or Facebook.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Fraud detection, particularly in retail banking, is a critical area for machine learning.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5B4A5C6D-093F-4697-A3D5-B3BB3AA83CB3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53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280" y="2028299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Applications of Machine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94998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230" y="3390900"/>
            <a:ext cx="17329770" cy="5304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Machine learning models analyze previous transactions to identify fraudulent activities.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Real-time decision-making in fraud detection is essential for timely intervention.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Machine learning enhances risk management and security measures in fintech.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54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8230" y="2234488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Machine Learning in Fintech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41122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8536" y="0"/>
            <a:ext cx="8039464" cy="10287000"/>
          </a:xfrm>
          <a:custGeom>
            <a:avLst/>
            <a:gdLst/>
            <a:ahLst/>
            <a:cxnLst/>
            <a:rect l="l" t="t" r="r" b="b"/>
            <a:pathLst>
              <a:path w="8039463" h="10287000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47" r="-45847"/>
            </a:stretch>
          </a:blipFill>
        </p:spPr>
        <p:txBody>
          <a:bodyPr/>
          <a:lstStyle/>
          <a:p>
            <a:endParaRPr lang="en-US" sz="3600"/>
          </a:p>
        </p:txBody>
      </p:sp>
      <p:sp>
        <p:nvSpPr>
          <p:cNvPr id="4" name="TextBox 4"/>
          <p:cNvSpPr txBox="1"/>
          <p:nvPr/>
        </p:nvSpPr>
        <p:spPr>
          <a:xfrm>
            <a:off x="533400" y="2019300"/>
            <a:ext cx="88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indent="0">
              <a:buNone/>
              <a:defRPr sz="2400" b="1">
                <a:latin typeface="Trebuchet MS" panose="020B0603020202020204" pitchFamily="34" charset="0"/>
              </a:defRPr>
            </a:lvl1pPr>
          </a:lstStyle>
          <a:p>
            <a:r>
              <a:rPr lang="en-US" sz="4800" dirty="0">
                <a:sym typeface="Muli Heavy"/>
              </a:rPr>
              <a:t>Enhanced Fraud Detection</a:t>
            </a:r>
            <a:endParaRPr lang="ar-EG" sz="4800" dirty="0">
              <a:sym typeface="Muli Heav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9551" y="3280429"/>
            <a:ext cx="8842666" cy="1948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1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Generative AI models can simulate various fraudulent scenarios to improve detection algorithms, making fraud prevention systems more robust and responsive. </a:t>
            </a:r>
          </a:p>
        </p:txBody>
      </p:sp>
    </p:spTree>
    <p:extLst>
      <p:ext uri="{BB962C8B-B14F-4D97-AF65-F5344CB8AC3E}">
        <p14:creationId xmlns:p14="http://schemas.microsoft.com/office/powerpoint/2010/main" val="36646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8538" y="0"/>
            <a:ext cx="8039464" cy="10287000"/>
          </a:xfrm>
          <a:custGeom>
            <a:avLst/>
            <a:gdLst/>
            <a:ahLst/>
            <a:cxnLst/>
            <a:rect l="l" t="t" r="r" b="b"/>
            <a:pathLst>
              <a:path w="8039463" h="10287000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92" r="-57361"/>
            </a:stretch>
          </a:blipFill>
        </p:spPr>
        <p:txBody>
          <a:bodyPr/>
          <a:lstStyle/>
          <a:p>
            <a:endParaRPr lang="en-US" sz="3600"/>
          </a:p>
        </p:txBody>
      </p:sp>
      <p:sp>
        <p:nvSpPr>
          <p:cNvPr id="4" name="TextBox 4"/>
          <p:cNvSpPr txBox="1"/>
          <p:nvPr/>
        </p:nvSpPr>
        <p:spPr>
          <a:xfrm>
            <a:off x="534760" y="2007548"/>
            <a:ext cx="9378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buNone/>
              <a:defRPr sz="2400" b="1">
                <a:latin typeface="Trebuchet MS" panose="020B0603020202020204" pitchFamily="34" charset="0"/>
              </a:defRPr>
            </a:lvl1pPr>
          </a:lstStyle>
          <a:p>
            <a:r>
              <a:rPr lang="en-US" sz="4000" dirty="0">
                <a:sym typeface="Muli Heavy"/>
              </a:rPr>
              <a:t>Risk Assessment And Credit Scoring: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395" y="3175619"/>
            <a:ext cx="908141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Generative AI is reshaping risk assessment and credit scoring in the banking sector.</a:t>
            </a:r>
          </a:p>
          <a:p>
            <a:b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By creating detailed simulations of financial scenarios, 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generative AI tools provide deeper insights into credit risks. </a:t>
            </a:r>
            <a:b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</a:b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va Sans Bold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ans Bold"/>
              </a:rPr>
              <a:t>This helps financial institutions improve the accuracy of their credit-scoring models, leading to smarter lending decisions. </a:t>
            </a:r>
          </a:p>
        </p:txBody>
      </p:sp>
    </p:spTree>
    <p:extLst>
      <p:ext uri="{BB962C8B-B14F-4D97-AF65-F5344CB8AC3E}">
        <p14:creationId xmlns:p14="http://schemas.microsoft.com/office/powerpoint/2010/main" val="800424680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8538" y="0"/>
            <a:ext cx="8039464" cy="10287000"/>
          </a:xfrm>
          <a:custGeom>
            <a:avLst/>
            <a:gdLst/>
            <a:ahLst/>
            <a:cxnLst/>
            <a:rect l="l" t="t" r="r" b="b"/>
            <a:pathLst>
              <a:path w="8039463" h="10287000">
                <a:moveTo>
                  <a:pt x="0" y="0"/>
                </a:moveTo>
                <a:lnTo>
                  <a:pt x="8039463" y="0"/>
                </a:lnTo>
                <a:lnTo>
                  <a:pt x="8039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07" r="-46207"/>
            </a:stretch>
          </a:blipFill>
        </p:spPr>
        <p:txBody>
          <a:bodyPr/>
          <a:lstStyle/>
          <a:p>
            <a:endParaRPr lang="en-US" sz="3600"/>
          </a:p>
        </p:txBody>
      </p:sp>
      <p:sp>
        <p:nvSpPr>
          <p:cNvPr id="4" name="TextBox 4"/>
          <p:cNvSpPr txBox="1"/>
          <p:nvPr/>
        </p:nvSpPr>
        <p:spPr>
          <a:xfrm>
            <a:off x="410691" y="2131250"/>
            <a:ext cx="9027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buNone/>
              <a:defRPr sz="2000" b="1">
                <a:latin typeface="Trebuchet MS" panose="020B0603020202020204" pitchFamily="34" charset="0"/>
              </a:defRPr>
            </a:lvl1pPr>
          </a:lstStyle>
          <a:p>
            <a:r>
              <a:rPr lang="en-US" sz="4000" dirty="0">
                <a:sym typeface="Muli Heavy"/>
              </a:rPr>
              <a:t>Document Processing Automation: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210" y="3467100"/>
            <a:ext cx="9485114" cy="2139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200" dirty="0">
                <a:sym typeface="Canva Sans Bold"/>
              </a:rPr>
              <a:t>Generative AI excels in automating the generation and processing of complex banking  documents, reducing errors, and increasing efficiency.</a:t>
            </a:r>
          </a:p>
        </p:txBody>
      </p:sp>
    </p:spTree>
    <p:extLst>
      <p:ext uri="{BB962C8B-B14F-4D97-AF65-F5344CB8AC3E}">
        <p14:creationId xmlns:p14="http://schemas.microsoft.com/office/powerpoint/2010/main" val="172211752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fld id="{74083533-3449-415A-AB3C-E7B734589963}" type="datetime1">
              <a:rPr lang="en-US" sz="2400" spc="22" smtClean="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10/1/2024</a:t>
            </a:fld>
            <a:endParaRPr lang="en-US" sz="2400" spc="22" dirty="0">
              <a:solidFill>
                <a:srgbClr val="FFFFFF"/>
              </a:solidFill>
              <a:latin typeface="TT Rounds Condensed"/>
              <a:ea typeface="TT Rounds Condensed"/>
              <a:cs typeface="TT Rounds Condensed"/>
              <a:sym typeface="TT Rounds Condens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1100913"/>
            <a:ext cx="1577340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14EC0D81-EA2F-FED6-FD7C-316CE3096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  <p:sp>
        <p:nvSpPr>
          <p:cNvPr id="18" name="TextBox 14"/>
          <p:cNvSpPr txBox="1"/>
          <p:nvPr/>
        </p:nvSpPr>
        <p:spPr>
          <a:xfrm>
            <a:off x="840437" y="2094703"/>
            <a:ext cx="16077798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Understanding Data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173458" y="3061508"/>
            <a:ext cx="11941084" cy="5760684"/>
          </a:xfrm>
          <a:custGeom>
            <a:avLst/>
            <a:gdLst/>
            <a:ahLst/>
            <a:cxnLst/>
            <a:rect l="l" t="t" r="r" b="b"/>
            <a:pathLst>
              <a:path w="11941084" h="5760684">
                <a:moveTo>
                  <a:pt x="0" y="0"/>
                </a:moveTo>
                <a:lnTo>
                  <a:pt x="11941084" y="0"/>
                </a:lnTo>
                <a:lnTo>
                  <a:pt x="11941084" y="5760684"/>
                </a:lnTo>
                <a:lnTo>
                  <a:pt x="0" y="5760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1456" y="1842691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 Structures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E9ED1D2F-4EFC-4F1B-B97A-4298732ADA83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6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23444" y="2055027"/>
            <a:ext cx="8963956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Introduction to Cloud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FA0C8-8149-5228-F5B5-BF88D62FE010}"/>
              </a:ext>
            </a:extLst>
          </p:cNvPr>
          <p:cNvSpPr txBox="1"/>
          <p:nvPr/>
        </p:nvSpPr>
        <p:spPr>
          <a:xfrm>
            <a:off x="2133600" y="952500"/>
            <a:ext cx="14020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9DD5698D-43EC-041D-97EE-A99699E7F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16577"/>
            <a:ext cx="11430000" cy="7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48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4580" y="3921525"/>
            <a:ext cx="17018840" cy="388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3884" b="1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Structured Data:</a:t>
            </a:r>
          </a:p>
          <a:p>
            <a:pPr marL="1489329" lvl="2" indent="-496443" algn="l">
              <a:lnSpc>
                <a:spcPct val="150000"/>
              </a:lnSpc>
              <a:buFont typeface="Arial"/>
              <a:buChar char="⚬"/>
            </a:pPr>
            <a:r>
              <a:rPr lang="en-US" sz="333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Well-defined structure or data model.</a:t>
            </a:r>
          </a:p>
          <a:p>
            <a:pPr marL="1489329" lvl="2" indent="-496443" algn="l">
              <a:lnSpc>
                <a:spcPct val="150000"/>
              </a:lnSpc>
              <a:buFont typeface="Arial"/>
              <a:buChar char="⚬"/>
            </a:pPr>
            <a:r>
              <a:rPr lang="en-US" sz="333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Stored in databases with rows and columns.</a:t>
            </a:r>
          </a:p>
          <a:p>
            <a:pPr marL="1489329" lvl="2" indent="-496443" algn="l">
              <a:lnSpc>
                <a:spcPct val="150000"/>
              </a:lnSpc>
              <a:buFont typeface="Arial"/>
              <a:buChar char="⚬"/>
            </a:pPr>
            <a:r>
              <a:rPr lang="en-US" sz="333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Examples: SQL databases, spreadsheets, online forms.</a:t>
            </a:r>
          </a:p>
          <a:p>
            <a:pPr algn="l">
              <a:lnSpc>
                <a:spcPct val="150000"/>
              </a:lnSpc>
            </a:pPr>
            <a:endParaRPr lang="en-US" sz="3330" spc="3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T Rounds Condens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1456" y="2518135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 Structures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5534" y="6576474"/>
            <a:ext cx="8231883" cy="2197718"/>
          </a:xfrm>
          <a:custGeom>
            <a:avLst/>
            <a:gdLst/>
            <a:ahLst/>
            <a:cxnLst/>
            <a:rect l="l" t="t" r="r" b="b"/>
            <a:pathLst>
              <a:path w="8231883" h="2197718">
                <a:moveTo>
                  <a:pt x="0" y="0"/>
                </a:moveTo>
                <a:lnTo>
                  <a:pt x="8231883" y="0"/>
                </a:lnTo>
                <a:lnTo>
                  <a:pt x="8231883" y="2197719"/>
                </a:lnTo>
                <a:lnTo>
                  <a:pt x="0" y="2197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44" t="-168160" r="-19321" b="-298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7997" y="2707761"/>
            <a:ext cx="17018840" cy="353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3884" b="1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Semi-structured Data:</a:t>
            </a:r>
          </a:p>
          <a:p>
            <a:pPr marL="1489329" lvl="2" indent="-496443" algn="l">
              <a:lnSpc>
                <a:spcPct val="150000"/>
              </a:lnSpc>
              <a:buFont typeface="Arial"/>
              <a:buChar char="⚬"/>
            </a:pPr>
            <a:r>
              <a:rPr lang="en-US" sz="333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Has some organizational properties but no fixed schema.</a:t>
            </a:r>
          </a:p>
          <a:p>
            <a:pPr marL="1489329" lvl="2" indent="-496443" algn="l">
              <a:lnSpc>
                <a:spcPct val="150000"/>
              </a:lnSpc>
              <a:buFont typeface="Arial"/>
              <a:buChar char="⚬"/>
            </a:pPr>
            <a:r>
              <a:rPr lang="en-US" sz="333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Uses tags and metadata for grouping and hierarchy.</a:t>
            </a:r>
          </a:p>
          <a:p>
            <a:pPr marL="1489066" lvl="2" indent="-496355" algn="l">
              <a:lnSpc>
                <a:spcPct val="150000"/>
              </a:lnSpc>
              <a:buFont typeface="Arial"/>
              <a:buChar char="⚬"/>
            </a:pPr>
            <a:r>
              <a:rPr lang="en-US" sz="3329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Examples: XML, JSON, emails, TCP/IP packets, Zipped files.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1456" y="1842691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 Structures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9144000" y="6576474"/>
            <a:ext cx="8231883" cy="2454253"/>
          </a:xfrm>
          <a:custGeom>
            <a:avLst/>
            <a:gdLst/>
            <a:ahLst/>
            <a:cxnLst/>
            <a:rect l="l" t="t" r="r" b="b"/>
            <a:pathLst>
              <a:path w="8231883" h="2454253">
                <a:moveTo>
                  <a:pt x="0" y="0"/>
                </a:moveTo>
                <a:lnTo>
                  <a:pt x="8231883" y="0"/>
                </a:lnTo>
                <a:lnTo>
                  <a:pt x="8231883" y="2454253"/>
                </a:lnTo>
                <a:lnTo>
                  <a:pt x="0" y="2454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44" t="-54418" r="-19321" b="-1124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545234" y="6543207"/>
            <a:ext cx="9211284" cy="1945490"/>
          </a:xfrm>
          <a:custGeom>
            <a:avLst/>
            <a:gdLst/>
            <a:ahLst/>
            <a:cxnLst/>
            <a:rect l="l" t="t" r="r" b="b"/>
            <a:pathLst>
              <a:path w="9211284" h="1945490">
                <a:moveTo>
                  <a:pt x="0" y="0"/>
                </a:moveTo>
                <a:lnTo>
                  <a:pt x="9211284" y="0"/>
                </a:lnTo>
                <a:lnTo>
                  <a:pt x="9211284" y="1945491"/>
                </a:lnTo>
                <a:lnTo>
                  <a:pt x="0" y="1945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33" t="-47469" r="-5569" b="-1569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41456" y="2986856"/>
            <a:ext cx="17018840" cy="312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37450" lvl="1" indent="-468725">
              <a:lnSpc>
                <a:spcPct val="150000"/>
              </a:lnSpc>
              <a:buFont typeface="Arial"/>
              <a:buChar char="•"/>
              <a:defRPr sz="3884" b="1" spc="36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489329" lvl="2" indent="-496443">
              <a:lnSpc>
                <a:spcPct val="150000"/>
              </a:lnSpc>
              <a:buFont typeface="Arial"/>
              <a:buChar char="⚬"/>
              <a:defRPr sz="3330" spc="3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"/>
              </a:rPr>
              <a:t>Unstructured Data:</a:t>
            </a:r>
          </a:p>
          <a:p>
            <a:pPr lvl="2"/>
            <a:r>
              <a:rPr lang="en-US" dirty="0">
                <a:sym typeface="TT Rounds Condensed"/>
              </a:rPr>
              <a:t>Lacks identifiable structure, not stored in rows/columns.</a:t>
            </a:r>
          </a:p>
          <a:p>
            <a:pPr lvl="2"/>
            <a:r>
              <a:rPr lang="en-US" dirty="0">
                <a:sym typeface="TT Rounds Condensed"/>
              </a:rPr>
              <a:t>Includes web pages, social media feeds, multimedia files, and documents.</a:t>
            </a:r>
          </a:p>
          <a:p>
            <a:pPr lvl="2"/>
            <a:r>
              <a:rPr lang="en-US" dirty="0">
                <a:sym typeface="TT Rounds Condensed"/>
              </a:rPr>
              <a:t>Stored in files for a manual analysis or NoSQL databases for analysis tools.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1456" y="1842691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 Structures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5744" y="2069927"/>
            <a:ext cx="14716512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Data Sources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DA1A75F7-797D-0E37-D63D-291AF9BF56F7}"/>
              </a:ext>
            </a:extLst>
          </p:cNvPr>
          <p:cNvSpPr txBox="1"/>
          <p:nvPr/>
        </p:nvSpPr>
        <p:spPr>
          <a:xfrm>
            <a:off x="1408578" y="1114486"/>
            <a:ext cx="154708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113BE1E7-AE1A-DF23-CEA1-1AA6A10E0C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11526" y="3345711"/>
            <a:ext cx="17018840" cy="504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937450" lvl="1" indent="-468725">
              <a:buFont typeface="Arial"/>
              <a:buChar char="•"/>
              <a:defRPr sz="3200" spc="36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489329" lvl="2" indent="-496443">
              <a:buFont typeface="Arial"/>
              <a:buChar char="⚬"/>
              <a:defRPr sz="2800" spc="3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"/>
              </a:rPr>
              <a:t>Relational Databases:</a:t>
            </a:r>
          </a:p>
          <a:p>
            <a:pPr lvl="2"/>
            <a:r>
              <a:rPr lang="en-US" dirty="0">
                <a:sym typeface="TT Rounds Condensed"/>
              </a:rPr>
              <a:t>Organize data in structured tables (SQL Server, Oracle, MySQL).</a:t>
            </a:r>
          </a:p>
          <a:p>
            <a:pPr lvl="2"/>
            <a:r>
              <a:rPr lang="en-US" dirty="0">
                <a:sym typeface="TT Rounds Condensed"/>
              </a:rPr>
              <a:t>Used for internal applications and business activities.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 err="1">
                <a:sym typeface="TT Rounds Condensed"/>
              </a:rPr>
              <a:t>Flatfiles</a:t>
            </a:r>
            <a:r>
              <a:rPr lang="en-US" dirty="0">
                <a:sym typeface="TT Rounds Condensed"/>
              </a:rPr>
              <a:t> and XML Datasets:</a:t>
            </a:r>
          </a:p>
          <a:p>
            <a:pPr lvl="2"/>
            <a:r>
              <a:rPr lang="en-US" dirty="0">
                <a:sym typeface="TT Rounds Condensed"/>
              </a:rPr>
              <a:t>Flat files store data in plain text format (CSV, spreadsheet files).</a:t>
            </a:r>
          </a:p>
          <a:p>
            <a:pPr lvl="2"/>
            <a:r>
              <a:rPr lang="en-US" dirty="0">
                <a:sym typeface="TT Rounds Condensed"/>
              </a:rPr>
              <a:t>XML files use tags to mark up data with hierarchical structures.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"/>
              </a:rPr>
              <a:t>APIs and Web Services:</a:t>
            </a:r>
          </a:p>
          <a:p>
            <a:pPr lvl="2"/>
            <a:r>
              <a:rPr lang="en-US" dirty="0">
                <a:sym typeface="TT Rounds Condensed"/>
              </a:rPr>
              <a:t>Provide data access for multiple users or applications.</a:t>
            </a:r>
          </a:p>
          <a:p>
            <a:pPr lvl="2"/>
            <a:r>
              <a:rPr lang="en-US" dirty="0">
                <a:sym typeface="TT Rounds Condensed"/>
              </a:rPr>
              <a:t>Examples: Twitter, Facebook, Stock Market APIs, Data Lookup APIs.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2044" y="1962518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 Sources Overview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69849" y="3196417"/>
            <a:ext cx="17018840" cy="59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450" lvl="1" indent="-468725" algn="l">
              <a:buFont typeface="Arial"/>
              <a:buChar char="•"/>
            </a:pPr>
            <a:r>
              <a:rPr lang="en-US" sz="32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Web Scraping: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Extracts data from unstructured web sources.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Used for product details, sales leads, forum posts, and more.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Popular tools: </a:t>
            </a:r>
            <a:r>
              <a:rPr lang="en-US" sz="2800" spc="3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BeautifulSoup</a:t>
            </a: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, Scrapy, and Selenium.</a:t>
            </a:r>
            <a:b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</a:br>
            <a:endParaRPr lang="en-US" sz="2800" spc="3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T Rounds Condensed"/>
            </a:endParaRPr>
          </a:p>
          <a:p>
            <a:pPr marL="937450" lvl="1" indent="-468725" algn="l">
              <a:buFont typeface="Arial"/>
              <a:buChar char="•"/>
            </a:pPr>
            <a:r>
              <a:rPr lang="en-US" sz="32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Data Streams and Feeds: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Aggregates constant streams of data from various sources.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Applications in real time flights, surveillance, social media for sentiment analysis.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Popular technologies: Kafka, Spark, and Apache Storm.</a:t>
            </a:r>
            <a:b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</a:br>
            <a:endParaRPr lang="en-US" sz="2800" spc="3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T Rounds Condensed"/>
            </a:endParaRPr>
          </a:p>
          <a:p>
            <a:pPr marL="937450" lvl="1" indent="-468725" algn="l">
              <a:buFont typeface="Arial"/>
              <a:buChar char="•"/>
            </a:pPr>
            <a:r>
              <a:rPr lang="en-US" sz="32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RSS (Really Simple Syndication) Feeds: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Captures updated data from online forums and news sites.</a:t>
            </a:r>
          </a:p>
          <a:p>
            <a:pPr marL="1489329" lvl="2" indent="-496443" algn="l">
              <a:buFont typeface="Arial"/>
              <a:buChar char="⚬"/>
            </a:pPr>
            <a:r>
              <a:rPr lang="en-US" sz="2800" spc="3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Streamed to user devices using feed readers for real-time updates.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9849" y="2085399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Advanced Data Sources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3778" y="2120907"/>
            <a:ext cx="16080444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Viewpoints: Working with Varied Data Sources and Types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3AC325F-7B73-3745-3A1D-930804A332A3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2704320B-D431-8493-F8E9-976E6CA178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4580" y="3288958"/>
            <a:ext cx="17018840" cy="361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Diverse data formats require adapting data handling methods.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SQL is crucial for data movement, structuring, and security.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Migrating data between relational databases faces vendor changes and versioning challenges.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Flexibility is key when working with various data sources.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Evaluating multiple solutions is necessary for consistent and performant data movement.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1857" y="2154568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Challenges in Working with Data Sources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57423" y="3293999"/>
            <a:ext cx="16402996" cy="434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Relational databases struggle with unstructured data like logs, XML, and JSON.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Heavy write-intensive applications such as IoT pose challenges for relational databases.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Alternatives like Google </a:t>
            </a:r>
            <a:r>
              <a:rPr lang="en-US" sz="3200" spc="39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BigTable</a:t>
            </a: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, Cassandra, and HBase gain popularity for specific data handling needs.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Data engineers deal with standard formats (CSV, JSON, XML) and proprietary formats.</a:t>
            </a:r>
          </a:p>
          <a:p>
            <a:pPr marL="1013460" lvl="1" indent="-506730" algn="l">
              <a:lnSpc>
                <a:spcPct val="150000"/>
              </a:lnSpc>
              <a:buFont typeface="Arial"/>
              <a:buChar char="•"/>
            </a:pPr>
            <a:r>
              <a:rPr lang="en-US" sz="3200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Data integration spans relational databases, NoSQL databases, and Big Data repositories.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300" y="2084755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Relational Databases and Alternatives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4580" y="3046828"/>
            <a:ext cx="17018840" cy="435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ct val="150000"/>
              </a:lnSpc>
              <a:buFont typeface="Arial"/>
              <a:buChar char="•"/>
              <a:defRPr sz="3200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>
                <a:sym typeface="TT Rounds Condensed"/>
              </a:rPr>
              <a:t>Log data's unstructured nature demands custom parsing tools.</a:t>
            </a:r>
          </a:p>
          <a:p>
            <a:pPr lvl="1"/>
            <a:r>
              <a:rPr lang="en-US" dirty="0">
                <a:sym typeface="TT Rounds Condensed"/>
              </a:rPr>
              <a:t>XML data's resource intensity challenges efficient data handling.</a:t>
            </a:r>
          </a:p>
          <a:p>
            <a:pPr lvl="1"/>
            <a:r>
              <a:rPr lang="en-US" dirty="0">
                <a:sym typeface="TT Rounds Condensed"/>
              </a:rPr>
              <a:t>JSON's popularity stems from its simplicity and usage in RESTful APIs.</a:t>
            </a:r>
          </a:p>
          <a:p>
            <a:pPr lvl="1"/>
            <a:r>
              <a:rPr lang="en-US" dirty="0">
                <a:sym typeface="TT Rounds Condensed"/>
              </a:rPr>
              <a:t>Apache Avro gains traction for its efficient data storage capabilities.</a:t>
            </a:r>
          </a:p>
          <a:p>
            <a:pPr lvl="1"/>
            <a:r>
              <a:rPr lang="en-US" dirty="0">
                <a:sym typeface="TT Rounds Condensed"/>
              </a:rPr>
              <a:t>Import/export differences between Db2 and SQL Server </a:t>
            </a:r>
          </a:p>
          <a:p>
            <a:pPr lvl="1"/>
            <a:r>
              <a:rPr lang="en-US" dirty="0">
                <a:sym typeface="TT Rounds Condensed"/>
              </a:rPr>
              <a:t>present integration challenges.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2044" y="2085485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Handling Complex Data Formats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015" y="3536415"/>
            <a:ext cx="16643970" cy="5639870"/>
          </a:xfrm>
        </p:spPr>
        <p:txBody>
          <a:bodyPr vert="horz" lIns="182880" tIns="91440" rIns="182880" bIns="9144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Cloud Computing: </a:t>
            </a:r>
            <a:r>
              <a:rPr lang="en-US" sz="2800" dirty="0"/>
              <a:t>Delivery of on-demand computing resources over the Internet.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Examples: </a:t>
            </a:r>
            <a:r>
              <a:rPr lang="en-US" sz="2800" dirty="0"/>
              <a:t>Online web apps, secure business applications, cloud-based storage platforms.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User Benefits: </a:t>
            </a:r>
            <a:r>
              <a:rPr lang="en-US" sz="2800" dirty="0"/>
              <a:t>Cost-effectiveness, access to latest application versions, collaborative work.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Essential Characteristics: </a:t>
            </a:r>
            <a:r>
              <a:rPr lang="en-US" sz="2800" dirty="0"/>
              <a:t>On-demand self-service, broad network access, resource pooling.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Characteristics Continued: </a:t>
            </a:r>
            <a:r>
              <a:rPr lang="en-US" sz="2800" dirty="0"/>
              <a:t>Rapid elasticity, measured service for transparent payment based on usage.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Transformation Impact: </a:t>
            </a:r>
            <a:r>
              <a:rPr lang="en-US" sz="2800" dirty="0"/>
              <a:t>Cloud computing changes how organizations consume compute services.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016" y="2181680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Understanding Cloud Computing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65892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1705" y="2100752"/>
            <a:ext cx="14675260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Lesson Summary: Understanding Data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19C7BAC-13B9-DD47-8F9A-1B314447A21F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065912B4-6D91-5F54-C970-2F4C8269E1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4580" y="3266709"/>
            <a:ext cx="17018840" cy="44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28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Data is foundational to data science, available in structured, semi-structured, or unstructured forms.</a:t>
            </a:r>
          </a:p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28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Structured data adheres to a data model, stored in databases with well-defined schemas.</a:t>
            </a:r>
          </a:p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28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Semi-structured data lacks a fixed schema but has organizational properties and metadata.</a:t>
            </a:r>
          </a:p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28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Metadata categories include technical, process, and business, crucial for data organization.</a:t>
            </a:r>
          </a:p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28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Unstructured data is heterogeneous, coming from various sources and requiring AI for analysis.</a:t>
            </a:r>
          </a:p>
          <a:p>
            <a:pPr marL="937450" lvl="1" indent="-468725" algn="l">
              <a:lnSpc>
                <a:spcPct val="150000"/>
              </a:lnSpc>
              <a:buFont typeface="Arial"/>
              <a:buChar char="•"/>
            </a:pPr>
            <a:r>
              <a:rPr lang="en-US" sz="2800" spc="36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Data can be sourced electronically, from internal applications, publicly available sets, or purchased proprietary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 dirty="0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300" y="2142299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F0869657-309D-49E2-DCCF-4620796317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rtlCol="0" anchor="t">
            <a:spAutoFit/>
          </a:bodyPr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49917" y="2500156"/>
            <a:ext cx="2160934" cy="2643344"/>
          </a:xfrm>
          <a:custGeom>
            <a:avLst/>
            <a:gdLst/>
            <a:ahLst/>
            <a:cxnLst/>
            <a:rect l="l" t="t" r="r" b="b"/>
            <a:pathLst>
              <a:path w="2160934" h="2643344">
                <a:moveTo>
                  <a:pt x="0" y="0"/>
                </a:moveTo>
                <a:lnTo>
                  <a:pt x="2160934" y="0"/>
                </a:lnTo>
                <a:lnTo>
                  <a:pt x="2160934" y="2643344"/>
                </a:lnTo>
                <a:lnTo>
                  <a:pt x="0" y="2643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90600" y="3685801"/>
            <a:ext cx="13081420" cy="4216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9821" lvl="1" indent="-394911" algn="l">
              <a:lnSpc>
                <a:spcPct val="150000"/>
              </a:lnSpc>
              <a:buFont typeface="Arial"/>
              <a:buChar char="•"/>
            </a:pPr>
            <a:r>
              <a:rPr lang="en-US" sz="3273" spc="2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Flat files like CSV and spreadsheets were common, XML structured older data, and JSON is now prevalent.</a:t>
            </a:r>
          </a:p>
          <a:p>
            <a:pPr marL="789821" lvl="1" indent="-394911" algn="l">
              <a:lnSpc>
                <a:spcPct val="150000"/>
              </a:lnSpc>
              <a:buFont typeface="Arial"/>
              <a:buChar char="•"/>
            </a:pPr>
            <a:r>
              <a:rPr lang="en-US" sz="3273" spc="2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JSON allows flexible data transfer between evolving structures, accessible through RESTful APIs.</a:t>
            </a:r>
          </a:p>
          <a:p>
            <a:pPr algn="l">
              <a:lnSpc>
                <a:spcPts val="3073"/>
              </a:lnSpc>
            </a:pPr>
            <a:endParaRPr lang="en-US" sz="3273" spc="29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3021" lvl="1" indent="-381510" algn="l">
              <a:lnSpc>
                <a:spcPts val="3073"/>
              </a:lnSpc>
              <a:buFont typeface="Arial"/>
              <a:buChar char="•"/>
            </a:pPr>
            <a:r>
              <a:rPr lang="en-US" sz="3273" spc="2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APIs from platforms like Twitter and Facebook provide data for sentiment analysis and opinion mining.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2208163"/>
            <a:ext cx="11169544" cy="6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 Storage and Access</a:t>
            </a:r>
          </a:p>
        </p:txBody>
      </p:sp>
      <p:sp>
        <p:nvSpPr>
          <p:cNvPr id="16" name="Freeform 11"/>
          <p:cNvSpPr/>
          <p:nvPr/>
        </p:nvSpPr>
        <p:spPr>
          <a:xfrm>
            <a:off x="14691197" y="5829925"/>
            <a:ext cx="2975272" cy="2945520"/>
          </a:xfrm>
          <a:custGeom>
            <a:avLst/>
            <a:gdLst/>
            <a:ahLst/>
            <a:cxnLst/>
            <a:rect l="l" t="t" r="r" b="b"/>
            <a:pathLst>
              <a:path w="2975272" h="2945520">
                <a:moveTo>
                  <a:pt x="0" y="0"/>
                </a:moveTo>
                <a:lnTo>
                  <a:pt x="2975273" y="0"/>
                </a:lnTo>
                <a:lnTo>
                  <a:pt x="2975273" y="2945519"/>
                </a:lnTo>
                <a:lnTo>
                  <a:pt x="0" y="294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258800" y="3266176"/>
            <a:ext cx="4004207" cy="4898113"/>
          </a:xfrm>
          <a:custGeom>
            <a:avLst/>
            <a:gdLst/>
            <a:ahLst/>
            <a:cxnLst/>
            <a:rect l="l" t="t" r="r" b="b"/>
            <a:pathLst>
              <a:path w="4004207" h="4898113">
                <a:moveTo>
                  <a:pt x="0" y="0"/>
                </a:moveTo>
                <a:lnTo>
                  <a:pt x="4004207" y="0"/>
                </a:lnTo>
                <a:lnTo>
                  <a:pt x="4004207" y="4898113"/>
                </a:lnTo>
                <a:lnTo>
                  <a:pt x="0" y="4898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25127" y="3665802"/>
            <a:ext cx="12633673" cy="445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73"/>
              </a:lnSpc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89821" lvl="1" indent="-394911">
              <a:lnSpc>
                <a:spcPct val="150000"/>
              </a:lnSpc>
              <a:buFont typeface="Arial"/>
              <a:buChar char="•"/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>
                <a:sym typeface="TT Rounds Condensed"/>
              </a:rPr>
              <a:t>Data gathering and management are typically handled by data engineers.</a:t>
            </a:r>
          </a:p>
          <a:p>
            <a:pPr lvl="1"/>
            <a:r>
              <a:rPr lang="en-US" dirty="0">
                <a:sym typeface="TT Rounds Condensed"/>
              </a:rPr>
              <a:t>Data scientists deal with extensive, terabyte-sized data sets from sources like IoT and social media.</a:t>
            </a:r>
          </a:p>
          <a:p>
            <a:pPr lvl="1"/>
            <a:r>
              <a:rPr lang="en-US" dirty="0">
                <a:sym typeface="TT Rounds Condensed"/>
              </a:rPr>
              <a:t>Understanding modern data ecosystems is crucial for data scientists to analyze data effectively.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2182583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 Storage and Access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9516" y="2119595"/>
            <a:ext cx="13148968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Data Collection and Organization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5E472CE8-DEBF-EFC9-7465-BE1B19DF85F4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8" name="Picture 17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1685981D-E5ED-B89A-2716-40E2240C17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4580" y="3466830"/>
            <a:ext cx="17018840" cy="4455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73"/>
              </a:lnSpc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89821" lvl="1" indent="-394911">
              <a:lnSpc>
                <a:spcPct val="150000"/>
              </a:lnSpc>
              <a:buFont typeface="Arial"/>
              <a:buChar char="•"/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>
                <a:sym typeface="TT Rounds Condensed"/>
              </a:rPr>
              <a:t>A data repository encompasses organized data used for business operations and analysis.</a:t>
            </a:r>
          </a:p>
          <a:p>
            <a:pPr lvl="1"/>
            <a:r>
              <a:rPr lang="en-US" dirty="0">
                <a:sym typeface="TT Rounds Condensed"/>
              </a:rPr>
              <a:t>It includes small to large database infrastructures with one or more databases.</a:t>
            </a:r>
          </a:p>
          <a:p>
            <a:pPr lvl="1"/>
            <a:r>
              <a:rPr lang="en-US" dirty="0">
                <a:sym typeface="TT Rounds Condensed"/>
              </a:rPr>
              <a:t>Types of repositories include databases, data warehouses, and big data stores.</a:t>
            </a:r>
          </a:p>
          <a:p>
            <a:pPr lvl="1"/>
            <a:r>
              <a:rPr lang="en-US" dirty="0">
                <a:sym typeface="TT Rounds Condensed"/>
              </a:rPr>
              <a:t>Databases are designed for input, storage, retrieval, and modification of data.</a:t>
            </a:r>
          </a:p>
          <a:p>
            <a:pPr lvl="1"/>
            <a:r>
              <a:rPr lang="en-US" dirty="0">
                <a:sym typeface="TT Rounds Condensed"/>
              </a:rPr>
              <a:t>Relational databases </a:t>
            </a:r>
            <a:r>
              <a:rPr lang="en-US">
                <a:sym typeface="TT Rounds Condensed"/>
              </a:rPr>
              <a:t>(RDBMS) </a:t>
            </a:r>
            <a:r>
              <a:rPr lang="en-US" dirty="0">
                <a:sym typeface="TT Rounds Condensed"/>
              </a:rPr>
              <a:t>organize data into tables with SQL for querying.</a:t>
            </a:r>
          </a:p>
          <a:p>
            <a:pPr lvl="1"/>
            <a:r>
              <a:rPr lang="en-US" dirty="0">
                <a:sym typeface="TT Rounds Condensed"/>
              </a:rPr>
              <a:t>Non-relational databases (NoSQL) offer flexibility, speed, and scalability for big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098" y="2256967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 Repositories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63227" y="3322270"/>
            <a:ext cx="16655944" cy="5540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073"/>
              </a:lnSpc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89821" lvl="1" indent="-394911">
              <a:lnSpc>
                <a:spcPct val="150000"/>
              </a:lnSpc>
              <a:buFont typeface="Arial"/>
              <a:buChar char="•"/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>
              <a:lnSpc>
                <a:spcPct val="100000"/>
              </a:lnSpc>
            </a:pPr>
            <a:r>
              <a:rPr lang="en-US" dirty="0">
                <a:sym typeface="TT Rounds Condensed"/>
              </a:rPr>
              <a:t>Data warehouses consolidate data from various sources for analytics and BI.</a:t>
            </a:r>
          </a:p>
          <a:p>
            <a:pPr>
              <a:lnSpc>
                <a:spcPct val="100000"/>
              </a:lnSpc>
            </a:pPr>
            <a:endParaRPr lang="en-US" dirty="0">
              <a:sym typeface="TT Rounds Condensed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TT Rounds Condensed"/>
              </a:rPr>
              <a:t>The ETL process (Extract, Transform, Load) cleans and integrates data into warehouses.</a:t>
            </a:r>
          </a:p>
          <a:p>
            <a:pPr>
              <a:lnSpc>
                <a:spcPct val="100000"/>
              </a:lnSpc>
            </a:pPr>
            <a:endParaRPr lang="en-US" dirty="0">
              <a:sym typeface="TT Rounds Condensed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TT Rounds Condensed"/>
              </a:rPr>
              <a:t>Data Marts and Data Lakes are subsets of warehouses for specific purposes.</a:t>
            </a:r>
          </a:p>
          <a:p>
            <a:pPr>
              <a:lnSpc>
                <a:spcPct val="100000"/>
              </a:lnSpc>
            </a:pPr>
            <a:endParaRPr lang="en-US" dirty="0">
              <a:sym typeface="TT Rounds Condensed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TT Rounds Condensed"/>
              </a:rPr>
              <a:t>Both relational and non-relational repositories are used in data warehousing.</a:t>
            </a:r>
          </a:p>
          <a:p>
            <a:pPr>
              <a:lnSpc>
                <a:spcPct val="100000"/>
              </a:lnSpc>
            </a:pPr>
            <a:endParaRPr lang="en-US" dirty="0">
              <a:sym typeface="TT Rounds Condensed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TT Rounds Condensed"/>
              </a:rPr>
              <a:t>Big Data Stores handle distributed storage and processing of large datasets.</a:t>
            </a:r>
          </a:p>
          <a:p>
            <a:pPr>
              <a:lnSpc>
                <a:spcPct val="100000"/>
              </a:lnSpc>
            </a:pPr>
            <a:endParaRPr lang="en-US" dirty="0">
              <a:sym typeface="TT Rounds Condensed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ym typeface="TT Rounds Condensed"/>
              </a:rPr>
              <a:t>Repositories enhance data isolation and reporting efficiency and serve as archives.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791" y="1966363"/>
            <a:ext cx="15681960" cy="6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Advanced Data Repository Concepts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6373" y="2079956"/>
            <a:ext cx="14455254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Relational Database Management System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43FD72D6-3578-1E48-756D-FD0ED52FE6F5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4991B395-3142-639F-796D-A5D87BA0B1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1000" y="3221064"/>
            <a:ext cx="17018840" cy="572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89821" lvl="1" indent="-394911">
              <a:lnSpc>
                <a:spcPct val="100000"/>
              </a:lnSpc>
              <a:buFont typeface="Arial"/>
              <a:buChar char="•"/>
              <a:defRPr sz="3273" spc="2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sz="3600" b="1" dirty="0">
                <a:sym typeface="TT Rounds Condensed Bold"/>
              </a:rPr>
              <a:t>What is a Relational Database?</a:t>
            </a:r>
          </a:p>
          <a:p>
            <a:pPr lvl="2"/>
            <a:r>
              <a:rPr lang="en-US" sz="2800" dirty="0">
                <a:sym typeface="TT Rounds Condensed"/>
              </a:rPr>
              <a:t>Organized collection of data in tables.</a:t>
            </a:r>
          </a:p>
          <a:p>
            <a:pPr lvl="2"/>
            <a:r>
              <a:rPr lang="en-US" sz="2800" dirty="0">
                <a:sym typeface="TT Rounds Condensed"/>
              </a:rPr>
              <a:t>Tables are linked based on common data.</a:t>
            </a:r>
          </a:p>
          <a:p>
            <a:pPr lvl="2"/>
            <a:r>
              <a:rPr lang="en-US" sz="2800" dirty="0">
                <a:sym typeface="TT Rounds Condensed"/>
              </a:rPr>
              <a:t>Each table has rows (records) and columns (attributes).</a:t>
            </a:r>
            <a:br>
              <a:rPr lang="en-US" sz="2000" dirty="0">
                <a:sym typeface="TT Rounds Condensed"/>
              </a:rPr>
            </a:br>
            <a:endParaRPr lang="en-US" sz="2000" dirty="0">
              <a:sym typeface="TT Rounds Condensed"/>
            </a:endParaRPr>
          </a:p>
          <a:p>
            <a:pPr lvl="1"/>
            <a:r>
              <a:rPr lang="en-US" sz="3600" b="1" dirty="0">
                <a:sym typeface="TT Rounds Condensed Bold"/>
              </a:rPr>
              <a:t>Key Concepts</a:t>
            </a:r>
          </a:p>
          <a:p>
            <a:pPr lvl="2"/>
            <a:r>
              <a:rPr lang="en-US" sz="2800" dirty="0">
                <a:sym typeface="TT Rounds Condensed Bold"/>
              </a:rPr>
              <a:t>Table Example:</a:t>
            </a:r>
            <a:r>
              <a:rPr lang="en-US" sz="2800" dirty="0">
                <a:sym typeface="TT Rounds Condensed"/>
              </a:rPr>
              <a:t> Customer table with Company ID, Name, Address, Phone.</a:t>
            </a:r>
          </a:p>
          <a:p>
            <a:pPr lvl="2"/>
            <a:r>
              <a:rPr lang="en-US" sz="2800" dirty="0">
                <a:sym typeface="TT Rounds Condensed Bold"/>
              </a:rPr>
              <a:t>Linking Tables:</a:t>
            </a:r>
            <a:r>
              <a:rPr lang="en-US" sz="2800" dirty="0">
                <a:sym typeface="TT Rounds Condensed"/>
              </a:rPr>
              <a:t> Relating customer and transaction tables via Customer ID.</a:t>
            </a:r>
            <a:br>
              <a:rPr lang="en-US" sz="2800" dirty="0">
                <a:sym typeface="TT Rounds Condensed"/>
              </a:rPr>
            </a:br>
            <a:endParaRPr lang="en-US" sz="2000" dirty="0">
              <a:sym typeface="TT Rounds Condensed"/>
            </a:endParaRPr>
          </a:p>
          <a:p>
            <a:pPr lvl="1"/>
            <a:r>
              <a:rPr lang="en-US" sz="3600" b="1" dirty="0">
                <a:sym typeface="TT Rounds Condensed Bold"/>
              </a:rPr>
              <a:t>Advantages of Relational Databases</a:t>
            </a:r>
          </a:p>
          <a:p>
            <a:pPr lvl="2"/>
            <a:r>
              <a:rPr lang="en-US" sz="2800" dirty="0">
                <a:sym typeface="TT Rounds Condensed Bold"/>
              </a:rPr>
              <a:t>Data Organization:</a:t>
            </a:r>
            <a:r>
              <a:rPr lang="en-US" sz="2800" dirty="0">
                <a:sym typeface="TT Rounds Condensed"/>
              </a:rPr>
              <a:t> Structured storage and retrieval of large volumes.</a:t>
            </a:r>
          </a:p>
          <a:p>
            <a:pPr lvl="2"/>
            <a:r>
              <a:rPr lang="en-US" sz="2800" dirty="0">
                <a:sym typeface="TT Rounds Condensed Bold"/>
              </a:rPr>
              <a:t>Data Integrity:</a:t>
            </a:r>
            <a:r>
              <a:rPr lang="en-US" sz="2800" dirty="0">
                <a:sym typeface="TT Rounds Condensed"/>
              </a:rPr>
              <a:t> Minimized redundancy, consistent data types.</a:t>
            </a:r>
          </a:p>
          <a:p>
            <a:pPr lvl="2"/>
            <a:r>
              <a:rPr lang="en-US" sz="2800" dirty="0">
                <a:sym typeface="TT Rounds Condensed Bold"/>
              </a:rPr>
              <a:t>Querying Power:</a:t>
            </a:r>
            <a:r>
              <a:rPr lang="en-US" sz="2800" dirty="0">
                <a:sym typeface="TT Rounds Condensed"/>
              </a:rPr>
              <a:t> Uses SQL for efficient data processing and retrieval.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767454" y="2757058"/>
            <a:ext cx="3693830" cy="3368344"/>
          </a:xfrm>
          <a:custGeom>
            <a:avLst/>
            <a:gdLst/>
            <a:ahLst/>
            <a:cxnLst/>
            <a:rect l="l" t="t" r="r" b="b"/>
            <a:pathLst>
              <a:path w="2590592" h="2590592">
                <a:moveTo>
                  <a:pt x="0" y="0"/>
                </a:moveTo>
                <a:lnTo>
                  <a:pt x="2590592" y="0"/>
                </a:lnTo>
                <a:lnTo>
                  <a:pt x="2590592" y="2590592"/>
                </a:lnTo>
                <a:lnTo>
                  <a:pt x="0" y="2590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098" y="2036121"/>
            <a:ext cx="11044502" cy="6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Introduction to Relational Databases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05933" y="3026423"/>
            <a:ext cx="17018840" cy="606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3460" lvl="1" indent="-506730" algn="l">
              <a:lnSpc>
                <a:spcPts val="4082"/>
              </a:lnSpc>
              <a:buFont typeface="Arial"/>
              <a:buChar char="•"/>
            </a:pPr>
            <a:r>
              <a:rPr lang="en-US" sz="3600" b="1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Use Cases of Relational Databases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b="1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OLTP:</a:t>
            </a: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 Online Transaction Processing for fast, frequent data transactions.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b="1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Data Warehouses:</a:t>
            </a: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 Analyzing historical data for business intelligence.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b="1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IoT Solutions:</a:t>
            </a: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 Lightweight database for collecting and processing IoT data.</a:t>
            </a:r>
            <a:br>
              <a:rPr lang="ar-EG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</a:br>
            <a:endParaRPr lang="en-US" sz="2800" spc="33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T Rounds Condensed"/>
            </a:endParaRPr>
          </a:p>
          <a:p>
            <a:pPr marL="1013460" lvl="1" indent="-506730" algn="l">
              <a:lnSpc>
                <a:spcPts val="4082"/>
              </a:lnSpc>
              <a:buFont typeface="Arial"/>
              <a:buChar char="•"/>
            </a:pPr>
            <a:r>
              <a:rPr lang="en-US" sz="3600" b="1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Limitations of Relational Databases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b="1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Data Type Limitations:</a:t>
            </a: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 Not suitable for semi-structured or unstructured data.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b="1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Schema Requirements:</a:t>
            </a: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 Need identical schemas for data migration.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b="1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Field Length Limitations:</a:t>
            </a: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 Data fields have length restrictions.</a:t>
            </a:r>
            <a:br>
              <a:rPr lang="ar-EG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</a:br>
            <a:endParaRPr lang="en-US" sz="2800" spc="33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T Rounds Condensed"/>
            </a:endParaRPr>
          </a:p>
          <a:p>
            <a:pPr marL="1013460" lvl="1" indent="-506730" algn="l">
              <a:lnSpc>
                <a:spcPts val="4082"/>
              </a:lnSpc>
              <a:buFont typeface="Arial"/>
              <a:buChar char="•"/>
            </a:pPr>
            <a:r>
              <a:rPr lang="en-US" sz="3600" b="1" spc="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 Bold"/>
              </a:rPr>
              <a:t>Conclusion</a:t>
            </a:r>
          </a:p>
          <a:p>
            <a:pPr marL="1554480" lvl="2" indent="-518160" algn="l">
              <a:lnSpc>
                <a:spcPts val="3499"/>
              </a:lnSpc>
              <a:buFont typeface="Arial"/>
              <a:buChar char="⚬"/>
            </a:pPr>
            <a:r>
              <a:rPr lang="en-US" sz="2800" spc="33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T Rounds Condensed"/>
              </a:rPr>
              <a:t>Despite limitations, relational databases remain essential for structured data management and common business applications.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1872590"/>
            <a:ext cx="16297804" cy="6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759"/>
              </a:lnSpc>
              <a:defRPr sz="4800" b="1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</a:defRPr>
            </a:lvl1pPr>
          </a:lstStyle>
          <a:p>
            <a:r>
              <a:rPr lang="en-US" dirty="0">
                <a:sym typeface="Trebuchet MS Bold"/>
              </a:rPr>
              <a:t>Applications and Limitations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6404-AE30-CF90-8B09-126EEB2F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751" y="3314700"/>
            <a:ext cx="15974498" cy="6438610"/>
          </a:xfrm>
        </p:spPr>
        <p:txBody>
          <a:bodyPr vert="horz" lIns="182880" tIns="91440" rIns="182880" bIns="91440" rtlCol="0"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US" sz="2800" b="1" dirty="0"/>
              <a:t>Deployment Models: </a:t>
            </a:r>
            <a:r>
              <a:rPr lang="en-US" sz="2800" dirty="0"/>
              <a:t>Public, private, and hybrid clouds based on infrastructure ownership.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Public Cloud: </a:t>
            </a:r>
            <a:r>
              <a:rPr lang="en-US" sz="2800" dirty="0"/>
              <a:t>Leverages services over the open internet, shared by multiple companies.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Private Cloud: </a:t>
            </a:r>
            <a:r>
              <a:rPr lang="en-US" sz="2800" dirty="0"/>
              <a:t>Infrastructure provisioned exclusively for a single organization.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Hybrid Cloud: </a:t>
            </a:r>
            <a:r>
              <a:rPr lang="en-US" sz="2800" dirty="0"/>
              <a:t>Seamless integration of public and private clouds.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Service Models: </a:t>
            </a:r>
            <a:r>
              <a:rPr lang="en-US" sz="2800" dirty="0"/>
              <a:t>Infrastructure as a Service (IaaS), Platform as a Service (PaaS), Software as a Service (SaaS).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IaaS: </a:t>
            </a:r>
            <a:r>
              <a:rPr lang="en-US" sz="2800" dirty="0"/>
              <a:t>Access to physical computing resources without managing them.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PaaS: </a:t>
            </a:r>
            <a:r>
              <a:rPr lang="en-US" sz="2800" dirty="0"/>
              <a:t>Access to hardware and software tools for application development and deployment.</a:t>
            </a:r>
          </a:p>
          <a:p>
            <a:pPr>
              <a:lnSpc>
                <a:spcPct val="160000"/>
              </a:lnSpc>
            </a:pPr>
            <a:r>
              <a:rPr lang="en-US" sz="2800" b="1" dirty="0"/>
              <a:t>SaaS: </a:t>
            </a:r>
            <a:r>
              <a:rPr lang="en-US" sz="2800" dirty="0"/>
              <a:t>Centralized hosting and licensing of software on a subscription basis.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4478" y="2208325"/>
            <a:ext cx="1648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en-US" sz="4800" b="1" dirty="0">
                <a:latin typeface="Trebuchet MS" panose="020B0603020202020204" pitchFamily="34" charset="0"/>
              </a:rPr>
              <a:t>Cloud Deployment and Service Models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15572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3">
            <a:extLst>
              <a:ext uri="{FF2B5EF4-FFF2-40B4-BE49-F238E27FC236}">
                <a16:creationId xmlns:a16="http://schemas.microsoft.com/office/drawing/2014/main" id="{7626BE54-F6A2-761E-EFC5-93A535691AF7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09784" y="2079956"/>
            <a:ext cx="6068431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NoSQL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19548D03-5D7D-2597-1758-BC4DDAC560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34580" y="3152038"/>
            <a:ext cx="17018840" cy="60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1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 Bold"/>
              </a:rPr>
              <a:t>What is NoSQL?</a:t>
            </a:r>
          </a:p>
          <a:p>
            <a:pPr lvl="2"/>
            <a:r>
              <a:rPr lang="en-US" b="0" dirty="0">
                <a:sym typeface="TT Rounds Condensed"/>
              </a:rPr>
              <a:t>Non-relational database design for flexible data storage.</a:t>
            </a:r>
          </a:p>
          <a:p>
            <a:pPr lvl="2"/>
            <a:r>
              <a:rPr lang="en-US" b="0" dirty="0">
                <a:sym typeface="TT Rounds Condensed"/>
              </a:rPr>
              <a:t>Flexible schemas for scalability, performance, and ease of use.</a:t>
            </a:r>
            <a:br>
              <a:rPr lang="ar-EG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Key Concepts</a:t>
            </a:r>
          </a:p>
          <a:p>
            <a:pPr lvl="2"/>
            <a:r>
              <a:rPr lang="en-US" b="0" dirty="0">
                <a:sym typeface="TT Rounds Condensed Bold"/>
              </a:rPr>
              <a:t>Flexible Schemas:</a:t>
            </a:r>
            <a:r>
              <a:rPr lang="en-US" b="0" dirty="0">
                <a:sym typeface="TT Rounds Condensed"/>
              </a:rPr>
              <a:t> Not limited by fixed row/column structures.</a:t>
            </a:r>
          </a:p>
          <a:p>
            <a:pPr lvl="2"/>
            <a:r>
              <a:rPr lang="en-US" b="0" dirty="0">
                <a:sym typeface="TT Rounds Condensed Bold"/>
              </a:rPr>
              <a:t>Data Models:</a:t>
            </a:r>
            <a:r>
              <a:rPr lang="en-US" b="0" dirty="0">
                <a:sym typeface="TT Rounds Condensed"/>
              </a:rPr>
              <a:t> Four common types - Key-value store, Document-based, Column-based, and Graph-based.</a:t>
            </a:r>
            <a:br>
              <a:rPr lang="ar-EG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Types of NoSQL Databases</a:t>
            </a:r>
          </a:p>
          <a:p>
            <a:pPr lvl="2"/>
            <a:r>
              <a:rPr lang="en-US" b="0" dirty="0">
                <a:sym typeface="TT Rounds Condensed Bold"/>
              </a:rPr>
              <a:t>Key-value Store:</a:t>
            </a:r>
            <a:r>
              <a:rPr lang="en-US" b="0" dirty="0">
                <a:sym typeface="TT Rounds Condensed"/>
              </a:rPr>
              <a:t> Ideal for user session data and real-time recommendations.</a:t>
            </a:r>
          </a:p>
          <a:p>
            <a:pPr lvl="2"/>
            <a:r>
              <a:rPr lang="en-US" b="0" dirty="0">
                <a:sym typeface="TT Rounds Condensed Bold"/>
              </a:rPr>
              <a:t>Document-based:</a:t>
            </a:r>
            <a:r>
              <a:rPr lang="en-US" b="0" dirty="0">
                <a:sym typeface="TT Rounds Condensed"/>
              </a:rPr>
              <a:t> Flexible indexing for eCommerce and CRM platforms.</a:t>
            </a:r>
          </a:p>
          <a:p>
            <a:pPr lvl="2"/>
            <a:r>
              <a:rPr lang="en-US" b="0" dirty="0">
                <a:sym typeface="TT Rounds Condensed Bold"/>
              </a:rPr>
              <a:t>Column-based:</a:t>
            </a:r>
            <a:r>
              <a:rPr lang="en-US" b="0" dirty="0">
                <a:sym typeface="TT Rounds Condensed"/>
              </a:rPr>
              <a:t> Efficient for time-series and IoT data storage.</a:t>
            </a:r>
          </a:p>
          <a:p>
            <a:pPr lvl="2"/>
            <a:r>
              <a:rPr lang="en-US" b="0" dirty="0">
                <a:sym typeface="TT Rounds Condensed Bold"/>
              </a:rPr>
              <a:t>Graph-based:</a:t>
            </a:r>
            <a:r>
              <a:rPr lang="en-US" b="0" dirty="0">
                <a:sym typeface="TT Rounds Condensed"/>
              </a:rPr>
              <a:t> Visualizing and analyzing interconnected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300" y="2045561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Introduction to NoSQL Databases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62000" y="3068143"/>
            <a:ext cx="17018840" cy="604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 Bold"/>
              </a:rPr>
              <a:t>Advantages of NoSQL</a:t>
            </a:r>
          </a:p>
          <a:p>
            <a:pPr lvl="2"/>
            <a:r>
              <a:rPr lang="en-US" dirty="0">
                <a:sym typeface="TT Rounds Condensed Bold"/>
              </a:rPr>
              <a:t>Scalability:</a:t>
            </a:r>
            <a:r>
              <a:rPr lang="en-US" dirty="0">
                <a:sym typeface="TT Rounds Condensed"/>
              </a:rPr>
              <a:t> Distributed systems for large data volumes.</a:t>
            </a:r>
          </a:p>
          <a:p>
            <a:pPr lvl="2"/>
            <a:r>
              <a:rPr lang="en-US" dirty="0">
                <a:sym typeface="TT Rounds Condensed Bold"/>
              </a:rPr>
              <a:t>Cost-Effective:</a:t>
            </a:r>
            <a:r>
              <a:rPr lang="en-US" dirty="0">
                <a:sym typeface="TT Rounds Condensed"/>
              </a:rPr>
              <a:t> Scale-out architecture with low-cost hardware.</a:t>
            </a:r>
          </a:p>
          <a:p>
            <a:pPr lvl="2"/>
            <a:r>
              <a:rPr lang="en-US" dirty="0">
                <a:sym typeface="TT Rounds Condensed Bold"/>
              </a:rPr>
              <a:t>Agility:</a:t>
            </a:r>
            <a:r>
              <a:rPr lang="en-US" dirty="0">
                <a:sym typeface="TT Rounds Condensed"/>
              </a:rPr>
              <a:t> Simplified design for better control and scalability.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Key Differences from Relational Databases</a:t>
            </a:r>
          </a:p>
          <a:p>
            <a:pPr lvl="2"/>
            <a:r>
              <a:rPr lang="en-US" dirty="0">
                <a:sym typeface="TT Rounds Condensed Bold"/>
              </a:rPr>
              <a:t>Schema Flexibility:</a:t>
            </a:r>
            <a:r>
              <a:rPr lang="en-US" dirty="0">
                <a:sym typeface="TT Rounds Condensed"/>
              </a:rPr>
              <a:t> NoSQL allows schema-agnostic data storage.</a:t>
            </a:r>
          </a:p>
          <a:p>
            <a:pPr lvl="2"/>
            <a:r>
              <a:rPr lang="en-US" dirty="0">
                <a:sym typeface="TT Rounds Condensed Bold"/>
              </a:rPr>
              <a:t>Cost Considerations:</a:t>
            </a:r>
            <a:r>
              <a:rPr lang="en-US" dirty="0">
                <a:sym typeface="TT Rounds Condensed"/>
              </a:rPr>
              <a:t> Lower maintenance costs compared to RDBMS.</a:t>
            </a:r>
          </a:p>
          <a:p>
            <a:pPr lvl="2"/>
            <a:r>
              <a:rPr lang="en-US" dirty="0">
                <a:sym typeface="TT Rounds Condensed Bold"/>
              </a:rPr>
              <a:t>ACID Compliance:</a:t>
            </a:r>
            <a:r>
              <a:rPr lang="en-US" dirty="0">
                <a:sym typeface="TT Rounds Condensed"/>
              </a:rPr>
              <a:t> Relational databases offer transaction reliability.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Conclusion</a:t>
            </a:r>
          </a:p>
          <a:p>
            <a:pPr lvl="2"/>
            <a:r>
              <a:rPr lang="en-US" dirty="0">
                <a:sym typeface="TT Rounds Condensed"/>
              </a:rPr>
              <a:t>NoSQL databases offer scalability, cost-effectiveness, and flexibility, making them valuable for modern applications despite differences from traditional RDBMS.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1906682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Advantages and Differences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0285" y="2203855"/>
            <a:ext cx="12327429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sz="4000" dirty="0">
                <a:sym typeface="TT Rounds Condensed"/>
              </a:rPr>
              <a:t>Data Marts, Data Lakes, ETL, and Data Pipelines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D53E04F8-951F-4B7C-30CE-57994A30C368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753080CC-F4C8-D2CF-1B24-712D44521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62000" y="3308556"/>
            <a:ext cx="16960744" cy="51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 Bold"/>
              </a:rPr>
              <a:t>Data Warehouse Overview</a:t>
            </a:r>
          </a:p>
          <a:p>
            <a:pPr lvl="2"/>
            <a:r>
              <a:rPr lang="en-US" dirty="0">
                <a:sym typeface="TT Rounds Condensed"/>
              </a:rPr>
              <a:t>Multi-purpose storage for analysis-ready data.</a:t>
            </a:r>
          </a:p>
          <a:p>
            <a:pPr lvl="2"/>
            <a:r>
              <a:rPr lang="en-US" dirty="0">
                <a:sym typeface="TT Rounds Condensed"/>
              </a:rPr>
              <a:t>Single source of truth for historical and current data.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Data Mart Definition</a:t>
            </a:r>
          </a:p>
          <a:p>
            <a:pPr lvl="2"/>
            <a:r>
              <a:rPr lang="en-US" dirty="0">
                <a:sym typeface="TT Rounds Condensed"/>
              </a:rPr>
              <a:t>Sub-section of a data warehouse for specific business functions.</a:t>
            </a:r>
          </a:p>
          <a:p>
            <a:pPr lvl="2"/>
            <a:r>
              <a:rPr lang="en-US" dirty="0">
                <a:sym typeface="TT Rounds Condensed"/>
              </a:rPr>
              <a:t>Provides isolated security and performance for targeted analytics.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Data Lake Concept</a:t>
            </a:r>
          </a:p>
          <a:p>
            <a:pPr lvl="2"/>
            <a:r>
              <a:rPr lang="en-US" dirty="0">
                <a:sym typeface="TT Rounds Condensed"/>
              </a:rPr>
              <a:t>Storage for structured, semi-structured, and unstructured data.</a:t>
            </a:r>
          </a:p>
          <a:p>
            <a:pPr lvl="2"/>
            <a:r>
              <a:rPr lang="en-US" dirty="0">
                <a:sym typeface="TT Rounds Condensed"/>
              </a:rPr>
              <a:t>Retains raw data without predefined use cases.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0615" y="2036573"/>
            <a:ext cx="16143514" cy="687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4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Understanding Data Warehouses, Data Marts, and Data Lakes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11946" y="9580246"/>
            <a:ext cx="6226714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16">
                <a:solidFill>
                  <a:srgbClr val="898989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xxxx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26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50335" y="2207045"/>
            <a:ext cx="14987330" cy="6553892"/>
          </a:xfrm>
          <a:custGeom>
            <a:avLst/>
            <a:gdLst/>
            <a:ahLst/>
            <a:cxnLst/>
            <a:rect l="l" t="t" r="r" b="b"/>
            <a:pathLst>
              <a:path w="13737910" h="6336986">
                <a:moveTo>
                  <a:pt x="0" y="0"/>
                </a:moveTo>
                <a:lnTo>
                  <a:pt x="13737910" y="0"/>
                </a:lnTo>
                <a:lnTo>
                  <a:pt x="13737910" y="6336986"/>
                </a:lnTo>
                <a:lnTo>
                  <a:pt x="0" y="6336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5" r="-568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7704" y="3280898"/>
            <a:ext cx="17018840" cy="559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 Bold"/>
              </a:rPr>
              <a:t>ETL Process Explanation</a:t>
            </a:r>
          </a:p>
          <a:p>
            <a:pPr lvl="2"/>
            <a:r>
              <a:rPr lang="en-US" dirty="0">
                <a:sym typeface="TT Rounds Condensed"/>
              </a:rPr>
              <a:t>Extract: Collecting raw data from various sources.</a:t>
            </a:r>
          </a:p>
          <a:p>
            <a:pPr lvl="2"/>
            <a:r>
              <a:rPr lang="en-US" dirty="0">
                <a:sym typeface="TT Rounds Condensed"/>
              </a:rPr>
              <a:t>Transform: Cleaning, standardizing, and converting data for analysis.</a:t>
            </a:r>
          </a:p>
          <a:p>
            <a:pPr lvl="2"/>
            <a:r>
              <a:rPr lang="en-US" dirty="0">
                <a:sym typeface="TT Rounds Condensed"/>
              </a:rPr>
              <a:t>Load: Transporting processed data to a data repository.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Types of ETL</a:t>
            </a:r>
          </a:p>
          <a:p>
            <a:pPr lvl="2"/>
            <a:r>
              <a:rPr lang="en-US" dirty="0">
                <a:sym typeface="TT Rounds Condensed"/>
              </a:rPr>
              <a:t>Batch Processing: Scheduled transfers in large chunks.</a:t>
            </a:r>
          </a:p>
          <a:p>
            <a:pPr lvl="2"/>
            <a:r>
              <a:rPr lang="en-US" dirty="0">
                <a:sym typeface="TT Rounds Condensed"/>
              </a:rPr>
              <a:t>Stream Processing: Real-time data processing before loading.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Data Pipelines Overview</a:t>
            </a:r>
          </a:p>
          <a:p>
            <a:pPr lvl="2"/>
            <a:r>
              <a:rPr lang="en-US" dirty="0">
                <a:sym typeface="TT Rounds Condensed"/>
              </a:rPr>
              <a:t>Broader term including ETL for data movement.</a:t>
            </a:r>
          </a:p>
          <a:p>
            <a:pPr lvl="2"/>
            <a:r>
              <a:rPr lang="en-US" dirty="0">
                <a:sym typeface="TT Rounds Condensed"/>
              </a:rPr>
              <a:t>Supports batch and streaming data processing for various applications.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2046990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Exploring ETL Process and Data Pipelines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0759" y="2175046"/>
            <a:ext cx="14718528" cy="76944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sz="4400" dirty="0">
                <a:sym typeface="TT Rounds Condensed"/>
              </a:rPr>
              <a:t>Viewpoints: Considerations for Choice of Data Repository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AEADF704-D696-E058-12B0-09EF9A7C7033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F41EA62B-6E8D-85CA-CDEA-5D4649956D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38200" y="3322602"/>
            <a:ext cx="17018840" cy="515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 Bold"/>
              </a:rPr>
              <a:t>Data Type Consideration</a:t>
            </a:r>
          </a:p>
          <a:p>
            <a:pPr lvl="2"/>
            <a:r>
              <a:rPr lang="en-US" dirty="0">
                <a:sym typeface="TT Rounds Condensed"/>
              </a:rPr>
              <a:t>Structured, semi-structured, or unstructured data.</a:t>
            </a:r>
          </a:p>
          <a:p>
            <a:pPr lvl="2"/>
            <a:r>
              <a:rPr lang="en-US" dirty="0">
                <a:sym typeface="TT Rounds Condensed"/>
              </a:rPr>
              <a:t>Impact on schema design and storage methods.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Performance and Storage Needs</a:t>
            </a:r>
          </a:p>
          <a:p>
            <a:pPr lvl="2"/>
            <a:r>
              <a:rPr lang="en-US" dirty="0">
                <a:sym typeface="TT Rounds Condensed"/>
              </a:rPr>
              <a:t>Performance requirements for data access and processing.</a:t>
            </a:r>
          </a:p>
          <a:p>
            <a:pPr lvl="2"/>
            <a:r>
              <a:rPr lang="en-US" dirty="0">
                <a:sym typeface="TT Rounds Condensed"/>
              </a:rPr>
              <a:t>Volume of data and storage capacity needed.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Data Access and Encryption</a:t>
            </a:r>
          </a:p>
          <a:p>
            <a:pPr lvl="2"/>
            <a:r>
              <a:rPr lang="en-US" dirty="0">
                <a:sym typeface="TT Rounds Condensed"/>
              </a:rPr>
              <a:t>Frequency of data access and update requirements.</a:t>
            </a:r>
          </a:p>
          <a:p>
            <a:pPr lvl="2"/>
            <a:r>
              <a:rPr lang="en-US" dirty="0">
                <a:sym typeface="TT Rounds Condensed"/>
              </a:rPr>
              <a:t>Data encryption needs for security and compliance.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2079956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Factors in Choosing a Data Repository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18153" y="3613600"/>
            <a:ext cx="15744410" cy="5150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 Bold"/>
              </a:rPr>
              <a:t>Repository Compatibility and Purpose</a:t>
            </a:r>
          </a:p>
          <a:p>
            <a:pPr lvl="2"/>
            <a:r>
              <a:rPr lang="en-US" dirty="0">
                <a:sym typeface="TT Rounds Condensed"/>
              </a:rPr>
              <a:t>Compatibility with existing tools and programming languages.</a:t>
            </a:r>
          </a:p>
          <a:p>
            <a:pPr lvl="2"/>
            <a:r>
              <a:rPr lang="en-US" dirty="0">
                <a:sym typeface="TT Rounds Condensed"/>
              </a:rPr>
              <a:t>Purpose of the repository: transactional, analytical, or archival.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Scalability and Security Features</a:t>
            </a:r>
          </a:p>
          <a:p>
            <a:pPr lvl="2"/>
            <a:r>
              <a:rPr lang="en-US" dirty="0">
                <a:sym typeface="TT Rounds Condensed"/>
              </a:rPr>
              <a:t>Scalability for long-term data growth.</a:t>
            </a:r>
          </a:p>
          <a:p>
            <a:pPr lvl="2"/>
            <a:r>
              <a:rPr lang="en-US" dirty="0">
                <a:sym typeface="TT Rounds Condensed"/>
              </a:rPr>
              <a:t>Security features such as access control and data encryption.</a:t>
            </a:r>
            <a:br>
              <a:rPr lang="en-US" dirty="0">
                <a:sym typeface="TT Rounds Condensed"/>
              </a:rPr>
            </a:br>
            <a:endParaRPr lang="en-US" dirty="0">
              <a:sym typeface="TT Rounds Condensed"/>
            </a:endParaRPr>
          </a:p>
          <a:p>
            <a:pPr lvl="1"/>
            <a:r>
              <a:rPr lang="en-US" dirty="0">
                <a:sym typeface="TT Rounds Condensed Bold"/>
              </a:rPr>
              <a:t>Diverse Repository Types</a:t>
            </a:r>
          </a:p>
          <a:p>
            <a:pPr lvl="2"/>
            <a:r>
              <a:rPr lang="en-US" dirty="0">
                <a:sym typeface="TT Rounds Condensed"/>
              </a:rPr>
              <a:t>Preferred relational databases, open-source options, and unstructured data sources.</a:t>
            </a:r>
          </a:p>
          <a:p>
            <a:pPr lvl="2"/>
            <a:r>
              <a:rPr lang="en-US" dirty="0">
                <a:sym typeface="TT Rounds Condensed"/>
              </a:rPr>
              <a:t>Considerations for specific use cases like product recommendations or analytics.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2171825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Additional Considerations and Data Repository Types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/>
            <a:fld id="{B5EF2162-59B6-4F63-B417-9401BA2BA423}" type="datetime1">
              <a:rPr lang="en-US" kern="120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10/1/2024</a:t>
            </a:fld>
            <a:endParaRPr lang="en-US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5EE24C92-1265-4741-8F9F-404A15D9386E}" type="slidenum">
              <a:rPr lang="en-US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pPr defTabSz="1371600"/>
              <a:t>9</a:t>
            </a:fld>
            <a:endParaRPr lang="en-US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21895" y="2102703"/>
            <a:ext cx="8244210" cy="8309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1371600"/>
            <a:r>
              <a:rPr lang="en-US" sz="4800" i="1" dirty="0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  <a:ea typeface="+mn-ea"/>
                <a:cs typeface="+mn-cs"/>
              </a:rPr>
              <a:t>Cloud for 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D2A78-71D4-67BD-5AD8-8FD9BE84757D}"/>
              </a:ext>
            </a:extLst>
          </p:cNvPr>
          <p:cNvSpPr txBox="1"/>
          <p:nvPr/>
        </p:nvSpPr>
        <p:spPr>
          <a:xfrm>
            <a:off x="1866900" y="902374"/>
            <a:ext cx="13639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371600"/>
            <a:r>
              <a:rPr lang="en-US" sz="7200" b="1" dirty="0">
                <a:solidFill>
                  <a:srgbClr val="1C3D5E"/>
                </a:solidFill>
                <a:latin typeface="Economica"/>
              </a:rPr>
              <a:t>Module II: </a:t>
            </a:r>
            <a:r>
              <a:rPr lang="en-US" sz="7200" b="1" dirty="0">
                <a:solidFill>
                  <a:srgbClr val="1C3D5E"/>
                </a:solidFill>
                <a:latin typeface="Economica"/>
                <a:sym typeface="Economica"/>
              </a:rPr>
              <a:t>Data science Topics</a:t>
            </a:r>
            <a:endParaRPr lang="en-US" sz="7200" b="1" dirty="0">
              <a:solidFill>
                <a:srgbClr val="1C3D5E"/>
              </a:solidFill>
              <a:latin typeface="Economica"/>
            </a:endParaRPr>
          </a:p>
        </p:txBody>
      </p:sp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95EE1D8C-F71E-F6B1-9199-6A0E5726E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93618"/>
            <a:ext cx="11430000" cy="71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34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63940" y="2083581"/>
            <a:ext cx="9560120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 defTabSz="1371600">
              <a:spcBef>
                <a:spcPct val="0"/>
              </a:spcBef>
              <a:buNone/>
              <a:defRPr sz="4800" i="1">
                <a:solidFill>
                  <a:srgbClr val="1228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/>
              </a:defRPr>
            </a:lvl1pPr>
          </a:lstStyle>
          <a:p>
            <a:r>
              <a:rPr lang="en-US" dirty="0">
                <a:sym typeface="TT Rounds Condensed"/>
              </a:rPr>
              <a:t>Data Integration Platforms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A4CB386-020A-022F-AF53-E8574DB23A8D}"/>
              </a:ext>
            </a:extLst>
          </p:cNvPr>
          <p:cNvSpPr txBox="1"/>
          <p:nvPr/>
        </p:nvSpPr>
        <p:spPr>
          <a:xfrm>
            <a:off x="1828049" y="1110459"/>
            <a:ext cx="147857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1371600">
              <a:defRPr sz="7200" b="1">
                <a:solidFill>
                  <a:srgbClr val="1C3D5E"/>
                </a:solidFill>
                <a:latin typeface="Economica"/>
              </a:defRPr>
            </a:lvl1pPr>
          </a:lstStyle>
          <a:p>
            <a:r>
              <a:rPr lang="en-US" sz="5400" dirty="0">
                <a:sym typeface="TT Rounds Condensed"/>
              </a:rPr>
              <a:t>Module III: </a:t>
            </a:r>
            <a:r>
              <a:rPr lang="en-US" sz="5400" dirty="0">
                <a:sym typeface="Economica Bold"/>
              </a:rPr>
              <a:t>Data Literacy for Data Science</a:t>
            </a:r>
          </a:p>
        </p:txBody>
      </p:sp>
      <p:pic>
        <p:nvPicPr>
          <p:cNvPr id="16" name="Picture 15" descr="A close-up of various computer icons&#10;&#10;Description automatically generated">
            <a:extLst>
              <a:ext uri="{FF2B5EF4-FFF2-40B4-BE49-F238E27FC236}">
                <a16:creationId xmlns:a16="http://schemas.microsoft.com/office/drawing/2014/main" id="{1D4CDAD4-3BBA-7D9A-24E4-8BD1EE4F73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85" y="2946689"/>
            <a:ext cx="11196501" cy="697989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41456" y="3251244"/>
            <a:ext cx="17018840" cy="578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6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sz="3200" dirty="0">
                <a:sym typeface="TT Rounds Condensed"/>
              </a:rPr>
              <a:t>Definition: </a:t>
            </a:r>
            <a:r>
              <a:rPr lang="en-US" sz="3200" b="0" dirty="0">
                <a:sym typeface="TT Rounds Condensed"/>
              </a:rPr>
              <a:t>Gartner defines data integration as the practice, techniques, and tools for ingesting, transforming, and provisioning data across various types.</a:t>
            </a:r>
            <a:br>
              <a:rPr lang="en-US" sz="3200" dirty="0">
                <a:sym typeface="TT Rounds Condensed"/>
              </a:rPr>
            </a:br>
            <a:endParaRPr lang="en-US" sz="3200" dirty="0">
              <a:sym typeface="TT Rounds Condensed"/>
            </a:endParaRPr>
          </a:p>
          <a:p>
            <a:pPr lvl="1"/>
            <a:r>
              <a:rPr lang="en-US" sz="3200" dirty="0">
                <a:sym typeface="TT Rounds Condensed"/>
              </a:rPr>
              <a:t>Usage Scenarios: </a:t>
            </a:r>
            <a:r>
              <a:rPr lang="en-US" sz="3200" b="0" dirty="0">
                <a:sym typeface="TT Rounds Condensed"/>
              </a:rPr>
              <a:t>Includes data consistency, master data management, data sharing, migration, and consolidation.</a:t>
            </a:r>
            <a:br>
              <a:rPr lang="en-US" sz="3200" dirty="0">
                <a:sym typeface="TT Rounds Condensed"/>
              </a:rPr>
            </a:br>
            <a:endParaRPr lang="en-US" sz="3200" dirty="0">
              <a:sym typeface="TT Rounds Condensed"/>
            </a:endParaRPr>
          </a:p>
          <a:p>
            <a:pPr lvl="1"/>
            <a:r>
              <a:rPr lang="en-US" sz="3200" dirty="0">
                <a:sym typeface="TT Rounds Condensed"/>
              </a:rPr>
              <a:t>Analytics and Data Science: </a:t>
            </a:r>
            <a:r>
              <a:rPr lang="en-US" sz="3200" b="0" dirty="0">
                <a:sym typeface="TT Rounds Condensed"/>
              </a:rPr>
              <a:t>Involves accessing, transforming, merging, ensuring data quality, governance, and delivering integrated data for analytics.</a:t>
            </a:r>
            <a:br>
              <a:rPr lang="en-US" sz="3200" dirty="0">
                <a:sym typeface="TT Rounds Condensed"/>
              </a:rPr>
            </a:br>
            <a:endParaRPr lang="en-US" sz="3200" dirty="0">
              <a:sym typeface="TT Rounds Condensed"/>
            </a:endParaRPr>
          </a:p>
          <a:p>
            <a:pPr lvl="1"/>
            <a:r>
              <a:rPr lang="en-US" sz="3200" dirty="0">
                <a:sym typeface="TT Rounds Condensed"/>
              </a:rPr>
              <a:t>Example: </a:t>
            </a:r>
            <a:r>
              <a:rPr lang="en-US" sz="3200" b="0" dirty="0">
                <a:sym typeface="TT Rounds Condensed"/>
              </a:rPr>
              <a:t>Extracting customer data from sales, marketing, and finance systems for unified analytics.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8740" y="1908967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 Integration Overview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3400" y="3261366"/>
            <a:ext cx="17018840" cy="576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1013460" lvl="1" indent="-506730">
              <a:lnSpc>
                <a:spcPts val="4082"/>
              </a:lnSpc>
              <a:buFont typeface="Arial"/>
              <a:buChar char="•"/>
              <a:defRPr sz="3200" b="1" spc="39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554480" lvl="2" indent="-518160">
              <a:lnSpc>
                <a:spcPts val="3499"/>
              </a:lnSpc>
              <a:buFont typeface="Arial"/>
              <a:buChar char="⚬"/>
              <a:defRPr sz="2800" b="0" spc="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1"/>
            <a:r>
              <a:rPr lang="en-US" dirty="0">
                <a:sym typeface="TT Rounds Condensed"/>
              </a:rPr>
              <a:t>Modern Solutions: </a:t>
            </a:r>
            <a:r>
              <a:rPr lang="en-US" b="0" dirty="0">
                <a:sym typeface="TT Rounds Condensed"/>
              </a:rPr>
              <a:t>Offer extensive connectors, open-source architecture, batch, and continuous processing, integration with Big Data sources, and additional functionalities.</a:t>
            </a:r>
            <a:br>
              <a:rPr lang="en-US" b="0" dirty="0">
                <a:sym typeface="TT Rounds Condensed"/>
              </a:rPr>
            </a:br>
            <a:endParaRPr lang="en-US" b="0" dirty="0">
              <a:sym typeface="TT Rounds Condensed"/>
            </a:endParaRPr>
          </a:p>
          <a:p>
            <a:pPr lvl="1"/>
            <a:r>
              <a:rPr lang="en-US" dirty="0">
                <a:sym typeface="TT Rounds Condensed"/>
              </a:rPr>
              <a:t>Portability: </a:t>
            </a:r>
            <a:r>
              <a:rPr lang="en-US" b="0" dirty="0">
                <a:sym typeface="TT Rounds Condensed"/>
              </a:rPr>
              <a:t>Supports cloud models, including single cloud, multi-cloud, or hybrid environments.</a:t>
            </a:r>
            <a:br>
              <a:rPr lang="en-US" b="0" dirty="0">
                <a:sym typeface="TT Rounds Condensed"/>
              </a:rPr>
            </a:br>
            <a:endParaRPr lang="en-US" b="0" dirty="0">
              <a:sym typeface="TT Rounds Condensed"/>
            </a:endParaRPr>
          </a:p>
          <a:p>
            <a:pPr lvl="1"/>
            <a:r>
              <a:rPr lang="en-US" dirty="0">
                <a:sym typeface="TT Rounds Condensed"/>
              </a:rPr>
              <a:t>Market Overview: </a:t>
            </a:r>
            <a:r>
              <a:rPr lang="en-US" b="0" dirty="0">
                <a:sym typeface="TT Rounds Condensed"/>
              </a:rPr>
              <a:t>Various platforms and tools available, including IBM's offerings, Talend, SAP, Oracle, Denodo, and others.</a:t>
            </a:r>
            <a:br>
              <a:rPr lang="en-US" b="0" dirty="0">
                <a:sym typeface="TT Rounds Condensed"/>
              </a:rPr>
            </a:br>
            <a:endParaRPr lang="en-US" b="0" dirty="0">
              <a:sym typeface="TT Rounds Condensed"/>
            </a:endParaRPr>
          </a:p>
          <a:p>
            <a:pPr lvl="1"/>
            <a:r>
              <a:rPr lang="en-US" dirty="0">
                <a:sym typeface="TT Rounds Condensed"/>
              </a:rPr>
              <a:t>Evolution: </a:t>
            </a:r>
            <a:r>
              <a:rPr lang="en-US" b="0" dirty="0">
                <a:sym typeface="TT Rounds Condensed"/>
              </a:rPr>
              <a:t>Data integration evolves with technology advancements and increasing data complexity in business decision-making.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4436" y="2068095"/>
            <a:ext cx="16297804" cy="84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 Integration Capabilities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34</a:t>
            </a:r>
          </a:p>
        </p:txBody>
      </p:sp>
      <p:pic>
        <p:nvPicPr>
          <p:cNvPr id="18" name="Picture 17" descr="A red and blue chat bubbles with white letters&#10;&#10;Description automatically generated">
            <a:extLst>
              <a:ext uri="{FF2B5EF4-FFF2-40B4-BE49-F238E27FC236}">
                <a16:creationId xmlns:a16="http://schemas.microsoft.com/office/drawing/2014/main" id="{F17AE6F6-ADF4-054E-BA50-1191A3B7B7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247900"/>
            <a:ext cx="9799877" cy="7117314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DA420A9C-68EC-619A-0BA9-DDF3734F43AA}"/>
              </a:ext>
            </a:extLst>
          </p:cNvPr>
          <p:cNvSpPr txBox="1"/>
          <p:nvPr/>
        </p:nvSpPr>
        <p:spPr>
          <a:xfrm>
            <a:off x="193991" y="2079956"/>
            <a:ext cx="8572500" cy="15943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 dirty="0">
                <a:solidFill>
                  <a:srgbClr val="1C3D5E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Questions &amp; Answers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61284" y="9516024"/>
            <a:ext cx="699136" cy="647884"/>
            <a:chOff x="0" y="0"/>
            <a:chExt cx="932181" cy="8638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67268" y="495320"/>
            <a:ext cx="1926864" cy="956638"/>
          </a:xfrm>
          <a:custGeom>
            <a:avLst/>
            <a:gdLst/>
            <a:ahLst/>
            <a:cxnLst/>
            <a:rect l="l" t="t" r="r" b="b"/>
            <a:pathLst>
              <a:path w="1926864" h="956638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9976" y="0"/>
            <a:ext cx="2234648" cy="2079956"/>
          </a:xfrm>
          <a:custGeom>
            <a:avLst/>
            <a:gdLst/>
            <a:ahLst/>
            <a:cxnLst/>
            <a:rect l="l" t="t" r="r" b="b"/>
            <a:pathLst>
              <a:path w="2234648" h="2079956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48740" y="9570721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4/30/2024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7340" y="9580246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35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88DB14F-3F41-9E33-7C8A-961F0F0F583C}"/>
              </a:ext>
            </a:extLst>
          </p:cNvPr>
          <p:cNvSpPr txBox="1"/>
          <p:nvPr/>
        </p:nvSpPr>
        <p:spPr>
          <a:xfrm>
            <a:off x="4857750" y="3848100"/>
            <a:ext cx="8572500" cy="21801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9600" dirty="0">
                <a:solidFill>
                  <a:srgbClr val="1C3D5E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5118</Words>
  <Application>Microsoft Office PowerPoint</Application>
  <PresentationFormat>Custom</PresentationFormat>
  <Paragraphs>611</Paragraphs>
  <Slides>94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Economica</vt:lpstr>
      <vt:lpstr>Trebuchet MS</vt:lpstr>
      <vt:lpstr>Canva Sans Bold</vt:lpstr>
      <vt:lpstr>Arial</vt:lpstr>
      <vt:lpstr>Calibri</vt:lpstr>
      <vt:lpstr>Economica Bold</vt:lpstr>
      <vt:lpstr>TT Rounds Condensed Bold</vt:lpstr>
      <vt:lpstr>TT Rounds Condensed</vt:lpstr>
      <vt:lpstr>Trebuchet MS Bold</vt:lpstr>
      <vt:lpstr>Muli Heavy</vt:lpstr>
      <vt:lpstr>Office Theme</vt:lpstr>
      <vt:lpstr>PowerPoint Presentation</vt:lpstr>
      <vt:lpstr>PowerPoint Presentation</vt:lpstr>
      <vt:lpstr>How Big Data is Driving Digital Transformation?</vt:lpstr>
      <vt:lpstr>PowerPoint Presentation</vt:lpstr>
      <vt:lpstr>PowerPoint Presentation</vt:lpstr>
      <vt:lpstr>Introduction to Cloud</vt:lpstr>
      <vt:lpstr>PowerPoint Presentation</vt:lpstr>
      <vt:lpstr>PowerPoint Presentation</vt:lpstr>
      <vt:lpstr>Cloud for Data Science</vt:lpstr>
      <vt:lpstr>PowerPoint Presentation</vt:lpstr>
      <vt:lpstr>PowerPoint Presentation</vt:lpstr>
      <vt:lpstr>Foundations of Big Data</vt:lpstr>
      <vt:lpstr>PowerPoint Presentation</vt:lpstr>
      <vt:lpstr>PowerPoint Presentation</vt:lpstr>
      <vt:lpstr>Data Science and Big Data</vt:lpstr>
      <vt:lpstr>PowerPoint Presentation</vt:lpstr>
      <vt:lpstr>PowerPoint Presentation</vt:lpstr>
      <vt:lpstr>What is Hadoop?</vt:lpstr>
      <vt:lpstr>PowerPoint Presentation</vt:lpstr>
      <vt:lpstr>Big Data Processing Tools:  Hadoop, HDFS, Hive, and 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Apache HBase</vt:lpstr>
      <vt:lpstr>HBase in the Hadoop Ecosystem</vt:lpstr>
      <vt:lpstr>Introduction to Data Mining</vt:lpstr>
      <vt:lpstr>Key Techniques in Data Mining</vt:lpstr>
      <vt:lpstr>Applications of Data Mining</vt:lpstr>
      <vt:lpstr>Lesson Summary: Big Data and Data Mining</vt:lpstr>
      <vt:lpstr>PowerPoint Presentation</vt:lpstr>
      <vt:lpstr>PowerPoint Presentation</vt:lpstr>
      <vt:lpstr>PowerPoint Presentation</vt:lpstr>
      <vt:lpstr>Artificial Intelligence and Data Science</vt:lpstr>
      <vt:lpstr>PowerPoint Presentation</vt:lpstr>
      <vt:lpstr>PowerPoint Presentation</vt:lpstr>
      <vt:lpstr>PowerPoint Presentation</vt:lpstr>
      <vt:lpstr>Generative AI and Data Science</vt:lpstr>
      <vt:lpstr>PowerPoint Presentation</vt:lpstr>
      <vt:lpstr>PowerPoint Presentation</vt:lpstr>
      <vt:lpstr>Neural Networks and Deep Learning</vt:lpstr>
      <vt:lpstr>PowerPoint Presentation</vt:lpstr>
      <vt:lpstr>PowerPoint Presentation</vt:lpstr>
      <vt:lpstr>PowerPoint Presentation</vt:lpstr>
      <vt:lpstr>PowerPoint Presentation</vt:lpstr>
      <vt:lpstr>Applications of NLP in Data Science </vt:lpstr>
      <vt:lpstr>1. Chatbots</vt:lpstr>
      <vt:lpstr>2. Autocomplete in Search Engines</vt:lpstr>
      <vt:lpstr>3. Voice Assistants</vt:lpstr>
      <vt:lpstr>4. Language Translator 5. Sentiment Analysis 6. Grammar Checkers 7. Email Classification and Filtering</vt:lpstr>
      <vt:lpstr>Applications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III Data Literacy for Data Science</dc:title>
  <cp:lastModifiedBy>Mohammad Aboali</cp:lastModifiedBy>
  <cp:revision>75</cp:revision>
  <dcterms:created xsi:type="dcterms:W3CDTF">2006-08-16T00:00:00Z</dcterms:created>
  <dcterms:modified xsi:type="dcterms:W3CDTF">2024-10-01T14:51:54Z</dcterms:modified>
  <dc:identifier>DAGPuLh8fOA</dc:identifier>
</cp:coreProperties>
</file>